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Lst>
  <p:sldSz cx="21386800" cy="30243463"/>
  <p:notesSz cx="6797675" cy="9926638"/>
  <p:defaultTextStyle>
    <a:defPPr>
      <a:defRPr lang="en-US"/>
    </a:defPPr>
    <a:lvl1pPr algn="l" rtl="0" eaLnBrk="0" fontAlgn="base" hangingPunct="0">
      <a:spcBef>
        <a:spcPct val="0"/>
      </a:spcBef>
      <a:spcAft>
        <a:spcPct val="0"/>
      </a:spcAft>
      <a:defRPr sz="1700" kern="1200">
        <a:solidFill>
          <a:schemeClr val="tx1"/>
        </a:solidFill>
        <a:latin typeface="Arial" charset="0"/>
        <a:ea typeface="ＭＳ Ｐゴシック" pitchFamily="1" charset="-128"/>
        <a:cs typeface="+mn-cs"/>
      </a:defRPr>
    </a:lvl1pPr>
    <a:lvl2pPr marL="322263" indent="134938" algn="l" rtl="0" eaLnBrk="0" fontAlgn="base" hangingPunct="0">
      <a:spcBef>
        <a:spcPct val="0"/>
      </a:spcBef>
      <a:spcAft>
        <a:spcPct val="0"/>
      </a:spcAft>
      <a:defRPr sz="1700" kern="1200">
        <a:solidFill>
          <a:schemeClr val="tx1"/>
        </a:solidFill>
        <a:latin typeface="Arial" charset="0"/>
        <a:ea typeface="ＭＳ Ｐゴシック" pitchFamily="1" charset="-128"/>
        <a:cs typeface="+mn-cs"/>
      </a:defRPr>
    </a:lvl2pPr>
    <a:lvl3pPr marL="646113" indent="268288" algn="l" rtl="0" eaLnBrk="0" fontAlgn="base" hangingPunct="0">
      <a:spcBef>
        <a:spcPct val="0"/>
      </a:spcBef>
      <a:spcAft>
        <a:spcPct val="0"/>
      </a:spcAft>
      <a:defRPr sz="1700" kern="1200">
        <a:solidFill>
          <a:schemeClr val="tx1"/>
        </a:solidFill>
        <a:latin typeface="Arial" charset="0"/>
        <a:ea typeface="ＭＳ Ｐゴシック" pitchFamily="1" charset="-128"/>
        <a:cs typeface="+mn-cs"/>
      </a:defRPr>
    </a:lvl3pPr>
    <a:lvl4pPr marL="968375" indent="403225" algn="l" rtl="0" eaLnBrk="0" fontAlgn="base" hangingPunct="0">
      <a:spcBef>
        <a:spcPct val="0"/>
      </a:spcBef>
      <a:spcAft>
        <a:spcPct val="0"/>
      </a:spcAft>
      <a:defRPr sz="1700" kern="1200">
        <a:solidFill>
          <a:schemeClr val="tx1"/>
        </a:solidFill>
        <a:latin typeface="Arial" charset="0"/>
        <a:ea typeface="ＭＳ Ｐゴシック" pitchFamily="1" charset="-128"/>
        <a:cs typeface="+mn-cs"/>
      </a:defRPr>
    </a:lvl4pPr>
    <a:lvl5pPr marL="1292225" indent="536575" algn="l" rtl="0" eaLnBrk="0" fontAlgn="base" hangingPunct="0">
      <a:spcBef>
        <a:spcPct val="0"/>
      </a:spcBef>
      <a:spcAft>
        <a:spcPct val="0"/>
      </a:spcAft>
      <a:defRPr sz="1700" kern="1200">
        <a:solidFill>
          <a:schemeClr val="tx1"/>
        </a:solidFill>
        <a:latin typeface="Arial" charset="0"/>
        <a:ea typeface="ＭＳ Ｐゴシック" pitchFamily="1" charset="-128"/>
        <a:cs typeface="+mn-cs"/>
      </a:defRPr>
    </a:lvl5pPr>
    <a:lvl6pPr marL="2286000" algn="l" defTabSz="914400" rtl="0" eaLnBrk="1" latinLnBrk="0" hangingPunct="1">
      <a:defRPr sz="1700" kern="1200">
        <a:solidFill>
          <a:schemeClr val="tx1"/>
        </a:solidFill>
        <a:latin typeface="Arial" charset="0"/>
        <a:ea typeface="ＭＳ Ｐゴシック" pitchFamily="1" charset="-128"/>
        <a:cs typeface="+mn-cs"/>
      </a:defRPr>
    </a:lvl6pPr>
    <a:lvl7pPr marL="2743200" algn="l" defTabSz="914400" rtl="0" eaLnBrk="1" latinLnBrk="0" hangingPunct="1">
      <a:defRPr sz="1700" kern="1200">
        <a:solidFill>
          <a:schemeClr val="tx1"/>
        </a:solidFill>
        <a:latin typeface="Arial" charset="0"/>
        <a:ea typeface="ＭＳ Ｐゴシック" pitchFamily="1" charset="-128"/>
        <a:cs typeface="+mn-cs"/>
      </a:defRPr>
    </a:lvl7pPr>
    <a:lvl8pPr marL="3200400" algn="l" defTabSz="914400" rtl="0" eaLnBrk="1" latinLnBrk="0" hangingPunct="1">
      <a:defRPr sz="1700" kern="1200">
        <a:solidFill>
          <a:schemeClr val="tx1"/>
        </a:solidFill>
        <a:latin typeface="Arial" charset="0"/>
        <a:ea typeface="ＭＳ Ｐゴシック" pitchFamily="1" charset="-128"/>
        <a:cs typeface="+mn-cs"/>
      </a:defRPr>
    </a:lvl8pPr>
    <a:lvl9pPr marL="3657600" algn="l" defTabSz="914400" rtl="0" eaLnBrk="1" latinLnBrk="0" hangingPunct="1">
      <a:defRPr sz="1700" kern="1200">
        <a:solidFill>
          <a:schemeClr val="tx1"/>
        </a:solidFill>
        <a:latin typeface="Arial" charset="0"/>
        <a:ea typeface="ＭＳ Ｐゴシック" pitchFamily="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E1F"/>
    <a:srgbClr val="DEF2F5"/>
    <a:srgbClr val="ECFCFF"/>
    <a:srgbClr val="B7EAFF"/>
    <a:srgbClr val="9CDAFF"/>
    <a:srgbClr val="1BA3E5"/>
    <a:srgbClr val="03004A"/>
    <a:srgbClr val="E56A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2514" y="1662"/>
      </p:cViewPr>
      <p:guideLst>
        <p:guide orient="horz" pos="9526"/>
        <p:guide pos="9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603646" y="9395232"/>
            <a:ext cx="18179509" cy="6483147"/>
          </a:xfrm>
        </p:spPr>
        <p:txBody>
          <a:bodyPr/>
          <a:lstStyle/>
          <a:p>
            <a:r>
              <a:rPr lang="nl-NL" smtClean="0"/>
              <a:t>Titelstijl van model bewerken</a:t>
            </a:r>
            <a:endParaRPr lang="nl-NL"/>
          </a:p>
        </p:txBody>
      </p:sp>
      <p:sp>
        <p:nvSpPr>
          <p:cNvPr id="3" name="Subtitel 2"/>
          <p:cNvSpPr>
            <a:spLocks noGrp="1"/>
          </p:cNvSpPr>
          <p:nvPr>
            <p:ph type="subTitle" idx="1"/>
          </p:nvPr>
        </p:nvSpPr>
        <p:spPr>
          <a:xfrm>
            <a:off x="3208413" y="17137962"/>
            <a:ext cx="14969974" cy="7729260"/>
          </a:xfrm>
        </p:spPr>
        <p:txBody>
          <a:bodyPr/>
          <a:lstStyle>
            <a:lvl1pPr marL="0" indent="0" algn="ctr">
              <a:buNone/>
              <a:defRPr/>
            </a:lvl1pPr>
            <a:lvl2pPr marL="323149" indent="0" algn="ctr">
              <a:buNone/>
              <a:defRPr/>
            </a:lvl2pPr>
            <a:lvl3pPr marL="646298" indent="0" algn="ctr">
              <a:buNone/>
              <a:defRPr/>
            </a:lvl3pPr>
            <a:lvl4pPr marL="969447" indent="0" algn="ctr">
              <a:buNone/>
              <a:defRPr/>
            </a:lvl4pPr>
            <a:lvl5pPr marL="1292596" indent="0" algn="ctr">
              <a:buNone/>
              <a:defRPr/>
            </a:lvl5pPr>
            <a:lvl6pPr marL="1615745" indent="0" algn="ctr">
              <a:buNone/>
              <a:defRPr/>
            </a:lvl6pPr>
            <a:lvl7pPr marL="1938894" indent="0" algn="ctr">
              <a:buNone/>
              <a:defRPr/>
            </a:lvl7pPr>
            <a:lvl8pPr marL="2262043" indent="0" algn="ctr">
              <a:buNone/>
              <a:defRPr/>
            </a:lvl8pPr>
            <a:lvl9pPr marL="2585192" indent="0" algn="ctr">
              <a:buNone/>
              <a:defRPr/>
            </a:lvl9pPr>
          </a:lstStyle>
          <a:p>
            <a:r>
              <a:rPr lang="nl-NL" smtClean="0"/>
              <a:t>Klik om de 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A21F5A-6A9A-4986-9BCB-F7D0E43258EA}" type="slidenum">
              <a:rPr lang="en-US" altLang="en-US"/>
              <a:pPr>
                <a:defRPr/>
              </a:pPr>
              <a:t>‹#›</a:t>
            </a:fld>
            <a:endParaRPr lang="en-US" altLang="en-US"/>
          </a:p>
        </p:txBody>
      </p:sp>
    </p:spTree>
    <p:extLst>
      <p:ext uri="{BB962C8B-B14F-4D97-AF65-F5344CB8AC3E}">
        <p14:creationId xmlns:p14="http://schemas.microsoft.com/office/powerpoint/2010/main" val="2603957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4416F1-7A34-4383-B104-FC020941770B}" type="slidenum">
              <a:rPr lang="en-US" altLang="en-US"/>
              <a:pPr>
                <a:defRPr/>
              </a:pPr>
              <a:t>‹#›</a:t>
            </a:fld>
            <a:endParaRPr lang="en-US" altLang="en-US"/>
          </a:p>
        </p:txBody>
      </p:sp>
    </p:spTree>
    <p:extLst>
      <p:ext uri="{BB962C8B-B14F-4D97-AF65-F5344CB8AC3E}">
        <p14:creationId xmlns:p14="http://schemas.microsoft.com/office/powerpoint/2010/main" val="3577343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5239118" y="2688683"/>
            <a:ext cx="4544036" cy="24194770"/>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1603646" y="2688683"/>
            <a:ext cx="13527816" cy="24194770"/>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597974-9346-431F-A2D7-3878D3E02E27}" type="slidenum">
              <a:rPr lang="en-US" altLang="en-US"/>
              <a:pPr>
                <a:defRPr/>
              </a:pPr>
              <a:t>‹#›</a:t>
            </a:fld>
            <a:endParaRPr lang="en-US" altLang="en-US"/>
          </a:p>
        </p:txBody>
      </p:sp>
    </p:spTree>
    <p:extLst>
      <p:ext uri="{BB962C8B-B14F-4D97-AF65-F5344CB8AC3E}">
        <p14:creationId xmlns:p14="http://schemas.microsoft.com/office/powerpoint/2010/main" val="348530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B07EFF-6C80-470D-B1D2-A6EEF16F1F9F}" type="slidenum">
              <a:rPr lang="en-US" altLang="en-US"/>
              <a:pPr>
                <a:defRPr/>
              </a:pPr>
              <a:t>‹#›</a:t>
            </a:fld>
            <a:endParaRPr lang="en-US" altLang="en-US"/>
          </a:p>
        </p:txBody>
      </p:sp>
    </p:spTree>
    <p:extLst>
      <p:ext uri="{BB962C8B-B14F-4D97-AF65-F5344CB8AC3E}">
        <p14:creationId xmlns:p14="http://schemas.microsoft.com/office/powerpoint/2010/main" val="120016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688875" y="19433727"/>
            <a:ext cx="18179509" cy="6007155"/>
          </a:xfrm>
        </p:spPr>
        <p:txBody>
          <a:bodyPr anchor="t"/>
          <a:lstStyle>
            <a:lvl1pPr algn="l">
              <a:defRPr sz="28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1688875" y="12818109"/>
            <a:ext cx="18179509" cy="6615618"/>
          </a:xfrm>
        </p:spPr>
        <p:txBody>
          <a:bodyPr anchor="b"/>
          <a:lstStyle>
            <a:lvl1pPr marL="0" indent="0">
              <a:buNone/>
              <a:defRPr sz="1400"/>
            </a:lvl1pPr>
            <a:lvl2pPr marL="323149" indent="0">
              <a:buNone/>
              <a:defRPr sz="1300"/>
            </a:lvl2pPr>
            <a:lvl3pPr marL="646298" indent="0">
              <a:buNone/>
              <a:defRPr sz="1100"/>
            </a:lvl3pPr>
            <a:lvl4pPr marL="969447" indent="0">
              <a:buNone/>
              <a:defRPr sz="1000"/>
            </a:lvl4pPr>
            <a:lvl5pPr marL="1292596" indent="0">
              <a:buNone/>
              <a:defRPr sz="1000"/>
            </a:lvl5pPr>
            <a:lvl6pPr marL="1615745" indent="0">
              <a:buNone/>
              <a:defRPr sz="1000"/>
            </a:lvl6pPr>
            <a:lvl7pPr marL="1938894" indent="0">
              <a:buNone/>
              <a:defRPr sz="1000"/>
            </a:lvl7pPr>
            <a:lvl8pPr marL="2262043" indent="0">
              <a:buNone/>
              <a:defRPr sz="1000"/>
            </a:lvl8pPr>
            <a:lvl9pPr marL="2585192" indent="0">
              <a:buNone/>
              <a:defRPr sz="1000"/>
            </a:lvl9pPr>
          </a:lstStyle>
          <a:p>
            <a:pPr lvl="0"/>
            <a:r>
              <a:rPr lang="nl-NL" smtClean="0"/>
              <a:t>Klik om de tekststijl van het model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5FF62F-8F42-4B20-B5A4-F639F95A96BD}" type="slidenum">
              <a:rPr lang="en-US" altLang="en-US"/>
              <a:pPr>
                <a:defRPr/>
              </a:pPr>
              <a:t>‹#›</a:t>
            </a:fld>
            <a:endParaRPr lang="en-US" altLang="en-US"/>
          </a:p>
        </p:txBody>
      </p:sp>
    </p:spTree>
    <p:extLst>
      <p:ext uri="{BB962C8B-B14F-4D97-AF65-F5344CB8AC3E}">
        <p14:creationId xmlns:p14="http://schemas.microsoft.com/office/powerpoint/2010/main" val="2403077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1603646" y="8737375"/>
            <a:ext cx="9035365" cy="18146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10746669" y="8737375"/>
            <a:ext cx="9036486" cy="18146078"/>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A7E5856-3EC0-4D48-8657-3B9B76CAC131}" type="slidenum">
              <a:rPr lang="en-US" altLang="en-US"/>
              <a:pPr>
                <a:defRPr/>
              </a:pPr>
              <a:t>‹#›</a:t>
            </a:fld>
            <a:endParaRPr lang="en-US" altLang="en-US"/>
          </a:p>
        </p:txBody>
      </p:sp>
    </p:spTree>
    <p:extLst>
      <p:ext uri="{BB962C8B-B14F-4D97-AF65-F5344CB8AC3E}">
        <p14:creationId xmlns:p14="http://schemas.microsoft.com/office/powerpoint/2010/main" val="507487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069845" y="1211311"/>
            <a:ext cx="19247111" cy="5040577"/>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1069845" y="6769416"/>
            <a:ext cx="9449173" cy="2821152"/>
          </a:xfrm>
        </p:spPr>
        <p:txBody>
          <a:bodyPr anchor="b"/>
          <a:lstStyle>
            <a:lvl1pPr marL="0" indent="0">
              <a:buNone/>
              <a:defRPr sz="1700" b="1"/>
            </a:lvl1pPr>
            <a:lvl2pPr marL="323149" indent="0">
              <a:buNone/>
              <a:defRPr sz="1400" b="1"/>
            </a:lvl2pPr>
            <a:lvl3pPr marL="646298" indent="0">
              <a:buNone/>
              <a:defRPr sz="1300" b="1"/>
            </a:lvl3pPr>
            <a:lvl4pPr marL="969447" indent="0">
              <a:buNone/>
              <a:defRPr sz="1100" b="1"/>
            </a:lvl4pPr>
            <a:lvl5pPr marL="1292596" indent="0">
              <a:buNone/>
              <a:defRPr sz="1100" b="1"/>
            </a:lvl5pPr>
            <a:lvl6pPr marL="1615745" indent="0">
              <a:buNone/>
              <a:defRPr sz="1100" b="1"/>
            </a:lvl6pPr>
            <a:lvl7pPr marL="1938894" indent="0">
              <a:buNone/>
              <a:defRPr sz="1100" b="1"/>
            </a:lvl7pPr>
            <a:lvl8pPr marL="2262043" indent="0">
              <a:buNone/>
              <a:defRPr sz="1100" b="1"/>
            </a:lvl8pPr>
            <a:lvl9pPr marL="2585192" indent="0">
              <a:buNone/>
              <a:defRPr sz="11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1069845" y="9590569"/>
            <a:ext cx="9449173" cy="1742535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10864418" y="6769416"/>
            <a:ext cx="9452537" cy="2821152"/>
          </a:xfrm>
        </p:spPr>
        <p:txBody>
          <a:bodyPr anchor="b"/>
          <a:lstStyle>
            <a:lvl1pPr marL="0" indent="0">
              <a:buNone/>
              <a:defRPr sz="1700" b="1"/>
            </a:lvl1pPr>
            <a:lvl2pPr marL="323149" indent="0">
              <a:buNone/>
              <a:defRPr sz="1400" b="1"/>
            </a:lvl2pPr>
            <a:lvl3pPr marL="646298" indent="0">
              <a:buNone/>
              <a:defRPr sz="1300" b="1"/>
            </a:lvl3pPr>
            <a:lvl4pPr marL="969447" indent="0">
              <a:buNone/>
              <a:defRPr sz="1100" b="1"/>
            </a:lvl4pPr>
            <a:lvl5pPr marL="1292596" indent="0">
              <a:buNone/>
              <a:defRPr sz="1100" b="1"/>
            </a:lvl5pPr>
            <a:lvl6pPr marL="1615745" indent="0">
              <a:buNone/>
              <a:defRPr sz="1100" b="1"/>
            </a:lvl6pPr>
            <a:lvl7pPr marL="1938894" indent="0">
              <a:buNone/>
              <a:defRPr sz="1100" b="1"/>
            </a:lvl7pPr>
            <a:lvl8pPr marL="2262043" indent="0">
              <a:buNone/>
              <a:defRPr sz="1100" b="1"/>
            </a:lvl8pPr>
            <a:lvl9pPr marL="2585192" indent="0">
              <a:buNone/>
              <a:defRPr sz="11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10864418" y="9590569"/>
            <a:ext cx="9452537" cy="17425354"/>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5433100-5B7F-4047-9801-7FD87FADA399}" type="slidenum">
              <a:rPr lang="en-US" altLang="en-US"/>
              <a:pPr>
                <a:defRPr/>
              </a:pPr>
              <a:t>‹#›</a:t>
            </a:fld>
            <a:endParaRPr lang="en-US" altLang="en-US"/>
          </a:p>
        </p:txBody>
      </p:sp>
    </p:spTree>
    <p:extLst>
      <p:ext uri="{BB962C8B-B14F-4D97-AF65-F5344CB8AC3E}">
        <p14:creationId xmlns:p14="http://schemas.microsoft.com/office/powerpoint/2010/main" val="2733088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92633A-6082-4DA8-8ECE-0D227B19DDA2}" type="slidenum">
              <a:rPr lang="en-US" altLang="en-US"/>
              <a:pPr>
                <a:defRPr/>
              </a:pPr>
              <a:t>‹#›</a:t>
            </a:fld>
            <a:endParaRPr lang="en-US" altLang="en-US"/>
          </a:p>
        </p:txBody>
      </p:sp>
    </p:spTree>
    <p:extLst>
      <p:ext uri="{BB962C8B-B14F-4D97-AF65-F5344CB8AC3E}">
        <p14:creationId xmlns:p14="http://schemas.microsoft.com/office/powerpoint/2010/main" val="3564967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0D7A7E1-68BE-4BD8-883C-7D727E61A46B}" type="slidenum">
              <a:rPr lang="en-US" altLang="en-US"/>
              <a:pPr>
                <a:defRPr/>
              </a:pPr>
              <a:t>‹#›</a:t>
            </a:fld>
            <a:endParaRPr lang="en-US" altLang="en-US"/>
          </a:p>
        </p:txBody>
      </p:sp>
    </p:spTree>
    <p:extLst>
      <p:ext uri="{BB962C8B-B14F-4D97-AF65-F5344CB8AC3E}">
        <p14:creationId xmlns:p14="http://schemas.microsoft.com/office/powerpoint/2010/main" val="1458811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069845" y="1204575"/>
            <a:ext cx="7035854" cy="5123651"/>
          </a:xfrm>
        </p:spPr>
        <p:txBody>
          <a:bodyPr anchor="b"/>
          <a:lstStyle>
            <a:lvl1pPr algn="l">
              <a:defRPr sz="1400" b="1"/>
            </a:lvl1pPr>
          </a:lstStyle>
          <a:p>
            <a:r>
              <a:rPr lang="nl-NL" smtClean="0"/>
              <a:t>Titelstijl van model bewerken</a:t>
            </a:r>
            <a:endParaRPr lang="nl-NL"/>
          </a:p>
        </p:txBody>
      </p:sp>
      <p:sp>
        <p:nvSpPr>
          <p:cNvPr id="3" name="Tijdelijke aanduiding voor inhoud 2"/>
          <p:cNvSpPr>
            <a:spLocks noGrp="1"/>
          </p:cNvSpPr>
          <p:nvPr>
            <p:ph idx="1"/>
          </p:nvPr>
        </p:nvSpPr>
        <p:spPr>
          <a:xfrm>
            <a:off x="8361385" y="1204575"/>
            <a:ext cx="11955570" cy="25811347"/>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1069845" y="6328226"/>
            <a:ext cx="7035854" cy="20687696"/>
          </a:xfrm>
        </p:spPr>
        <p:txBody>
          <a:bodyPr/>
          <a:lstStyle>
            <a:lvl1pPr marL="0" indent="0">
              <a:buNone/>
              <a:defRPr sz="1000"/>
            </a:lvl1pPr>
            <a:lvl2pPr marL="323149" indent="0">
              <a:buNone/>
              <a:defRPr sz="800"/>
            </a:lvl2pPr>
            <a:lvl3pPr marL="646298" indent="0">
              <a:buNone/>
              <a:defRPr sz="700"/>
            </a:lvl3pPr>
            <a:lvl4pPr marL="969447" indent="0">
              <a:buNone/>
              <a:defRPr sz="600"/>
            </a:lvl4pPr>
            <a:lvl5pPr marL="1292596" indent="0">
              <a:buNone/>
              <a:defRPr sz="600"/>
            </a:lvl5pPr>
            <a:lvl6pPr marL="1615745" indent="0">
              <a:buNone/>
              <a:defRPr sz="600"/>
            </a:lvl6pPr>
            <a:lvl7pPr marL="1938894" indent="0">
              <a:buNone/>
              <a:defRPr sz="600"/>
            </a:lvl7pPr>
            <a:lvl8pPr marL="2262043" indent="0">
              <a:buNone/>
              <a:defRPr sz="600"/>
            </a:lvl8pPr>
            <a:lvl9pPr marL="2585192" indent="0">
              <a:buNone/>
              <a:defRPr sz="600"/>
            </a:lvl9pPr>
          </a:lstStyle>
          <a:p>
            <a:pPr lvl="0"/>
            <a:r>
              <a:rPr lang="nl-NL" smtClean="0"/>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9171CA-E63C-4AEA-8AFC-51C08E9BDC89}" type="slidenum">
              <a:rPr lang="en-US" altLang="en-US"/>
              <a:pPr>
                <a:defRPr/>
              </a:pPr>
              <a:t>‹#›</a:t>
            </a:fld>
            <a:endParaRPr lang="en-US" altLang="en-US"/>
          </a:p>
        </p:txBody>
      </p:sp>
    </p:spTree>
    <p:extLst>
      <p:ext uri="{BB962C8B-B14F-4D97-AF65-F5344CB8AC3E}">
        <p14:creationId xmlns:p14="http://schemas.microsoft.com/office/powerpoint/2010/main" val="648129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191907" y="21170424"/>
            <a:ext cx="12832529" cy="2498959"/>
          </a:xfrm>
        </p:spPr>
        <p:txBody>
          <a:bodyPr anchor="b"/>
          <a:lstStyle>
            <a:lvl1pPr algn="l">
              <a:defRPr sz="14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4191907" y="2702154"/>
            <a:ext cx="12832529" cy="18146078"/>
          </a:xfrm>
        </p:spPr>
        <p:txBody>
          <a:bodyPr/>
          <a:lstStyle>
            <a:lvl1pPr marL="0" indent="0">
              <a:buNone/>
              <a:defRPr sz="2300"/>
            </a:lvl1pPr>
            <a:lvl2pPr marL="323149" indent="0">
              <a:buNone/>
              <a:defRPr sz="2000"/>
            </a:lvl2pPr>
            <a:lvl3pPr marL="646298" indent="0">
              <a:buNone/>
              <a:defRPr sz="1700"/>
            </a:lvl3pPr>
            <a:lvl4pPr marL="969447" indent="0">
              <a:buNone/>
              <a:defRPr sz="1400"/>
            </a:lvl4pPr>
            <a:lvl5pPr marL="1292596" indent="0">
              <a:buNone/>
              <a:defRPr sz="1400"/>
            </a:lvl5pPr>
            <a:lvl6pPr marL="1615745" indent="0">
              <a:buNone/>
              <a:defRPr sz="1400"/>
            </a:lvl6pPr>
            <a:lvl7pPr marL="1938894" indent="0">
              <a:buNone/>
              <a:defRPr sz="1400"/>
            </a:lvl7pPr>
            <a:lvl8pPr marL="2262043" indent="0">
              <a:buNone/>
              <a:defRPr sz="1400"/>
            </a:lvl8pPr>
            <a:lvl9pPr marL="2585192" indent="0">
              <a:buNone/>
              <a:defRPr sz="1400"/>
            </a:lvl9pPr>
          </a:lstStyle>
          <a:p>
            <a:pPr lvl="0"/>
            <a:endParaRPr lang="nl-NL" noProof="0" smtClean="0"/>
          </a:p>
        </p:txBody>
      </p:sp>
      <p:sp>
        <p:nvSpPr>
          <p:cNvPr id="4" name="Tijdelijke aanduiding voor tekst 3"/>
          <p:cNvSpPr>
            <a:spLocks noGrp="1"/>
          </p:cNvSpPr>
          <p:nvPr>
            <p:ph type="body" sz="half" idx="2"/>
          </p:nvPr>
        </p:nvSpPr>
        <p:spPr>
          <a:xfrm>
            <a:off x="4191907" y="23669383"/>
            <a:ext cx="12832529" cy="3549734"/>
          </a:xfrm>
        </p:spPr>
        <p:txBody>
          <a:bodyPr/>
          <a:lstStyle>
            <a:lvl1pPr marL="0" indent="0">
              <a:buNone/>
              <a:defRPr sz="1000"/>
            </a:lvl1pPr>
            <a:lvl2pPr marL="323149" indent="0">
              <a:buNone/>
              <a:defRPr sz="800"/>
            </a:lvl2pPr>
            <a:lvl3pPr marL="646298" indent="0">
              <a:buNone/>
              <a:defRPr sz="700"/>
            </a:lvl3pPr>
            <a:lvl4pPr marL="969447" indent="0">
              <a:buNone/>
              <a:defRPr sz="600"/>
            </a:lvl4pPr>
            <a:lvl5pPr marL="1292596" indent="0">
              <a:buNone/>
              <a:defRPr sz="600"/>
            </a:lvl5pPr>
            <a:lvl6pPr marL="1615745" indent="0">
              <a:buNone/>
              <a:defRPr sz="600"/>
            </a:lvl6pPr>
            <a:lvl7pPr marL="1938894" indent="0">
              <a:buNone/>
              <a:defRPr sz="600"/>
            </a:lvl7pPr>
            <a:lvl8pPr marL="2262043" indent="0">
              <a:buNone/>
              <a:defRPr sz="600"/>
            </a:lvl8pPr>
            <a:lvl9pPr marL="2585192" indent="0">
              <a:buNone/>
              <a:defRPr sz="600"/>
            </a:lvl9pPr>
          </a:lstStyle>
          <a:p>
            <a:pPr lvl="0"/>
            <a:r>
              <a:rPr lang="nl-NL" smtClean="0"/>
              <a:t>Klik om de tekststijl van het model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CCBDE28-8099-4F7C-810A-5C52A6B517FD}" type="slidenum">
              <a:rPr lang="en-US" altLang="en-US"/>
              <a:pPr>
                <a:defRPr/>
              </a:pPr>
              <a:t>‹#›</a:t>
            </a:fld>
            <a:endParaRPr lang="en-US" altLang="en-US"/>
          </a:p>
        </p:txBody>
      </p:sp>
    </p:spTree>
    <p:extLst>
      <p:ext uri="{BB962C8B-B14F-4D97-AF65-F5344CB8AC3E}">
        <p14:creationId xmlns:p14="http://schemas.microsoft.com/office/powerpoint/2010/main" val="2986404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03375" y="2689225"/>
            <a:ext cx="18180050" cy="504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95003" tIns="147501" rIns="295003" bIns="147501" numCol="1" anchor="ctr" anchorCtr="0" compatLnSpc="1">
            <a:prstTxWarp prst="textNoShape">
              <a:avLst/>
            </a:prstTxWarp>
          </a:bodyPr>
          <a:lstStyle/>
          <a:p>
            <a:pPr lvl="0"/>
            <a:r>
              <a:rPr lang="en-US" altLang="en-US" smtClean="0"/>
              <a:t>Titelstijl van model bewerken</a:t>
            </a:r>
          </a:p>
        </p:txBody>
      </p:sp>
      <p:sp>
        <p:nvSpPr>
          <p:cNvPr id="1027" name="Rectangle 3"/>
          <p:cNvSpPr>
            <a:spLocks noGrp="1" noChangeArrowheads="1"/>
          </p:cNvSpPr>
          <p:nvPr>
            <p:ph type="body" idx="1"/>
          </p:nvPr>
        </p:nvSpPr>
        <p:spPr bwMode="auto">
          <a:xfrm>
            <a:off x="1603375" y="8737600"/>
            <a:ext cx="18180050" cy="1814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295003" tIns="147501" rIns="295003" bIns="147501" numCol="1" anchor="t" anchorCtr="0" compatLnSpc="1">
            <a:prstTxWarp prst="textNoShape">
              <a:avLst/>
            </a:prstTxWarp>
          </a:bodyPr>
          <a:lstStyle/>
          <a:p>
            <a:pPr lvl="0"/>
            <a:r>
              <a:rPr lang="en-US" altLang="en-US" smtClean="0"/>
              <a:t>Klik om de tekststijl van het model te bewerken</a:t>
            </a:r>
          </a:p>
          <a:p>
            <a:pPr lvl="1"/>
            <a:r>
              <a:rPr lang="en-US" altLang="en-US" smtClean="0"/>
              <a:t>Tweede niveau</a:t>
            </a:r>
          </a:p>
          <a:p>
            <a:pPr lvl="2"/>
            <a:r>
              <a:rPr lang="en-US" altLang="en-US" smtClean="0"/>
              <a:t>Derde niveau</a:t>
            </a:r>
          </a:p>
          <a:p>
            <a:pPr lvl="3"/>
            <a:r>
              <a:rPr lang="en-US" altLang="en-US" smtClean="0"/>
              <a:t>Vierde niveau</a:t>
            </a:r>
          </a:p>
          <a:p>
            <a:pPr lvl="4"/>
            <a:r>
              <a:rPr lang="en-US" altLang="en-US" smtClean="0"/>
              <a:t>Vijfde niveau</a:t>
            </a:r>
          </a:p>
        </p:txBody>
      </p:sp>
      <p:sp>
        <p:nvSpPr>
          <p:cNvPr id="1028" name="Rectangle 4"/>
          <p:cNvSpPr>
            <a:spLocks noGrp="1" noChangeArrowheads="1"/>
          </p:cNvSpPr>
          <p:nvPr>
            <p:ph type="dt" sz="half" idx="2"/>
          </p:nvPr>
        </p:nvSpPr>
        <p:spPr bwMode="auto">
          <a:xfrm>
            <a:off x="1603375" y="27554238"/>
            <a:ext cx="4456113"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295003" tIns="147501" rIns="295003" bIns="147501" numCol="1" anchor="t" anchorCtr="0" compatLnSpc="1">
            <a:prstTxWarp prst="textNoShape">
              <a:avLst/>
            </a:prstTxWarp>
          </a:bodyPr>
          <a:lstStyle>
            <a:lvl1pPr defTabSz="2949857">
              <a:defRPr sz="4500">
                <a:latin typeface="Arial" charset="0"/>
                <a:ea typeface="ＭＳ Ｐゴシック" charset="0"/>
              </a:defRPr>
            </a:lvl1pPr>
          </a:lstStyle>
          <a:p>
            <a:pPr>
              <a:defRPr/>
            </a:pPr>
            <a:endParaRPr lang="en-US"/>
          </a:p>
        </p:txBody>
      </p:sp>
      <p:sp>
        <p:nvSpPr>
          <p:cNvPr id="1029" name="Rectangle 5"/>
          <p:cNvSpPr>
            <a:spLocks noGrp="1" noChangeArrowheads="1"/>
          </p:cNvSpPr>
          <p:nvPr>
            <p:ph type="ftr" sz="quarter" idx="3"/>
          </p:nvPr>
        </p:nvSpPr>
        <p:spPr bwMode="auto">
          <a:xfrm>
            <a:off x="7307263" y="27554238"/>
            <a:ext cx="6772275"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295003" tIns="147501" rIns="295003" bIns="147501" numCol="1" anchor="t" anchorCtr="0" compatLnSpc="1">
            <a:prstTxWarp prst="textNoShape">
              <a:avLst/>
            </a:prstTxWarp>
          </a:bodyPr>
          <a:lstStyle>
            <a:lvl1pPr algn="ctr" defTabSz="2949857">
              <a:defRPr sz="4500">
                <a:latin typeface="Arial" charset="0"/>
                <a:ea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15327313" y="27554238"/>
            <a:ext cx="4456112" cy="201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295003" tIns="147501" rIns="295003" bIns="147501" numCol="1" anchor="t" anchorCtr="0" compatLnSpc="1">
            <a:prstTxWarp prst="textNoShape">
              <a:avLst/>
            </a:prstTxWarp>
          </a:bodyPr>
          <a:lstStyle>
            <a:lvl1pPr algn="r" defTabSz="2949575">
              <a:defRPr sz="4500"/>
            </a:lvl1pPr>
          </a:lstStyle>
          <a:p>
            <a:pPr>
              <a:defRPr/>
            </a:pPr>
            <a:fld id="{61F5B603-4A0A-45BB-B9EC-FD719214855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9575" rtl="0" eaLnBrk="0" fontAlgn="base" hangingPunct="0">
        <a:spcBef>
          <a:spcPct val="0"/>
        </a:spcBef>
        <a:spcAft>
          <a:spcPct val="0"/>
        </a:spcAft>
        <a:defRPr sz="14200">
          <a:solidFill>
            <a:schemeClr val="tx2"/>
          </a:solidFill>
          <a:latin typeface="+mj-lt"/>
          <a:ea typeface="+mj-ea"/>
          <a:cs typeface="+mj-cs"/>
        </a:defRPr>
      </a:lvl1pPr>
      <a:lvl2pPr algn="ctr" defTabSz="2949575" rtl="0" eaLnBrk="0" fontAlgn="base" hangingPunct="0">
        <a:spcBef>
          <a:spcPct val="0"/>
        </a:spcBef>
        <a:spcAft>
          <a:spcPct val="0"/>
        </a:spcAft>
        <a:defRPr sz="14200">
          <a:solidFill>
            <a:schemeClr val="tx2"/>
          </a:solidFill>
          <a:latin typeface="Arial" charset="0"/>
          <a:ea typeface="ＭＳ Ｐゴシック" charset="0"/>
          <a:cs typeface="ＭＳ Ｐゴシック" charset="0"/>
        </a:defRPr>
      </a:lvl2pPr>
      <a:lvl3pPr algn="ctr" defTabSz="2949575" rtl="0" eaLnBrk="0" fontAlgn="base" hangingPunct="0">
        <a:spcBef>
          <a:spcPct val="0"/>
        </a:spcBef>
        <a:spcAft>
          <a:spcPct val="0"/>
        </a:spcAft>
        <a:defRPr sz="14200">
          <a:solidFill>
            <a:schemeClr val="tx2"/>
          </a:solidFill>
          <a:latin typeface="Arial" charset="0"/>
          <a:ea typeface="ＭＳ Ｐゴシック" charset="0"/>
          <a:cs typeface="ＭＳ Ｐゴシック" charset="0"/>
        </a:defRPr>
      </a:lvl3pPr>
      <a:lvl4pPr algn="ctr" defTabSz="2949575" rtl="0" eaLnBrk="0" fontAlgn="base" hangingPunct="0">
        <a:spcBef>
          <a:spcPct val="0"/>
        </a:spcBef>
        <a:spcAft>
          <a:spcPct val="0"/>
        </a:spcAft>
        <a:defRPr sz="14200">
          <a:solidFill>
            <a:schemeClr val="tx2"/>
          </a:solidFill>
          <a:latin typeface="Arial" charset="0"/>
          <a:ea typeface="ＭＳ Ｐゴシック" charset="0"/>
          <a:cs typeface="ＭＳ Ｐゴシック" charset="0"/>
        </a:defRPr>
      </a:lvl4pPr>
      <a:lvl5pPr algn="ctr" defTabSz="2949575" rtl="0" eaLnBrk="0" fontAlgn="base" hangingPunct="0">
        <a:spcBef>
          <a:spcPct val="0"/>
        </a:spcBef>
        <a:spcAft>
          <a:spcPct val="0"/>
        </a:spcAft>
        <a:defRPr sz="14200">
          <a:solidFill>
            <a:schemeClr val="tx2"/>
          </a:solidFill>
          <a:latin typeface="Arial" charset="0"/>
          <a:ea typeface="ＭＳ Ｐゴシック" charset="0"/>
          <a:cs typeface="ＭＳ Ｐゴシック" charset="0"/>
        </a:defRPr>
      </a:lvl5pPr>
      <a:lvl6pPr marL="323149" algn="ctr" defTabSz="2949857" rtl="0" fontAlgn="base">
        <a:spcBef>
          <a:spcPct val="0"/>
        </a:spcBef>
        <a:spcAft>
          <a:spcPct val="0"/>
        </a:spcAft>
        <a:defRPr sz="14200">
          <a:solidFill>
            <a:schemeClr val="tx2"/>
          </a:solidFill>
          <a:latin typeface="Arial" charset="0"/>
          <a:ea typeface="ＭＳ Ｐゴシック" charset="0"/>
          <a:cs typeface="ＭＳ Ｐゴシック" charset="0"/>
        </a:defRPr>
      </a:lvl6pPr>
      <a:lvl7pPr marL="646298" algn="ctr" defTabSz="2949857" rtl="0" fontAlgn="base">
        <a:spcBef>
          <a:spcPct val="0"/>
        </a:spcBef>
        <a:spcAft>
          <a:spcPct val="0"/>
        </a:spcAft>
        <a:defRPr sz="14200">
          <a:solidFill>
            <a:schemeClr val="tx2"/>
          </a:solidFill>
          <a:latin typeface="Arial" charset="0"/>
          <a:ea typeface="ＭＳ Ｐゴシック" charset="0"/>
          <a:cs typeface="ＭＳ Ｐゴシック" charset="0"/>
        </a:defRPr>
      </a:lvl7pPr>
      <a:lvl8pPr marL="969447" algn="ctr" defTabSz="2949857" rtl="0" fontAlgn="base">
        <a:spcBef>
          <a:spcPct val="0"/>
        </a:spcBef>
        <a:spcAft>
          <a:spcPct val="0"/>
        </a:spcAft>
        <a:defRPr sz="14200">
          <a:solidFill>
            <a:schemeClr val="tx2"/>
          </a:solidFill>
          <a:latin typeface="Arial" charset="0"/>
          <a:ea typeface="ＭＳ Ｐゴシック" charset="0"/>
          <a:cs typeface="ＭＳ Ｐゴシック" charset="0"/>
        </a:defRPr>
      </a:lvl8pPr>
      <a:lvl9pPr marL="1292596" algn="ctr" defTabSz="2949857" rtl="0" fontAlgn="base">
        <a:spcBef>
          <a:spcPct val="0"/>
        </a:spcBef>
        <a:spcAft>
          <a:spcPct val="0"/>
        </a:spcAft>
        <a:defRPr sz="14200">
          <a:solidFill>
            <a:schemeClr val="tx2"/>
          </a:solidFill>
          <a:latin typeface="Arial" charset="0"/>
          <a:ea typeface="ＭＳ Ｐゴシック" charset="0"/>
          <a:cs typeface="ＭＳ Ｐゴシック" charset="0"/>
        </a:defRPr>
      </a:lvl9pPr>
    </p:titleStyle>
    <p:bodyStyle>
      <a:lvl1pPr marL="1104900" indent="-1104900" algn="l" defTabSz="2949575" rtl="0" eaLnBrk="0" fontAlgn="base" hangingPunct="0">
        <a:spcBef>
          <a:spcPct val="20000"/>
        </a:spcBef>
        <a:spcAft>
          <a:spcPct val="0"/>
        </a:spcAft>
        <a:buChar char="•"/>
        <a:defRPr sz="10300">
          <a:solidFill>
            <a:schemeClr val="tx1"/>
          </a:solidFill>
          <a:latin typeface="+mn-lt"/>
          <a:ea typeface="+mn-ea"/>
          <a:cs typeface="+mn-cs"/>
        </a:defRPr>
      </a:lvl1pPr>
      <a:lvl2pPr marL="2395538" indent="-920750" algn="l" defTabSz="2949575" rtl="0" eaLnBrk="0" fontAlgn="base" hangingPunct="0">
        <a:spcBef>
          <a:spcPct val="20000"/>
        </a:spcBef>
        <a:spcAft>
          <a:spcPct val="0"/>
        </a:spcAft>
        <a:buChar char="–"/>
        <a:defRPr sz="9000">
          <a:solidFill>
            <a:schemeClr val="tx1"/>
          </a:solidFill>
          <a:latin typeface="+mn-lt"/>
          <a:ea typeface="+mn-ea"/>
        </a:defRPr>
      </a:lvl2pPr>
      <a:lvl3pPr marL="3686175" indent="-736600" algn="l" defTabSz="2949575" rtl="0" eaLnBrk="0" fontAlgn="base" hangingPunct="0">
        <a:spcBef>
          <a:spcPct val="20000"/>
        </a:spcBef>
        <a:spcAft>
          <a:spcPct val="0"/>
        </a:spcAft>
        <a:buChar char="•"/>
        <a:defRPr sz="7800">
          <a:solidFill>
            <a:schemeClr val="tx1"/>
          </a:solidFill>
          <a:latin typeface="+mn-lt"/>
          <a:ea typeface="+mn-ea"/>
        </a:defRPr>
      </a:lvl3pPr>
      <a:lvl4pPr marL="5160963" indent="-736600" algn="l" defTabSz="2949575" rtl="0" eaLnBrk="0" fontAlgn="base" hangingPunct="0">
        <a:spcBef>
          <a:spcPct val="20000"/>
        </a:spcBef>
        <a:spcAft>
          <a:spcPct val="0"/>
        </a:spcAft>
        <a:buChar char="–"/>
        <a:defRPr sz="6400">
          <a:solidFill>
            <a:schemeClr val="tx1"/>
          </a:solidFill>
          <a:latin typeface="+mn-lt"/>
          <a:ea typeface="+mn-ea"/>
        </a:defRPr>
      </a:lvl4pPr>
      <a:lvl5pPr marL="6637338" indent="-738188" algn="l" defTabSz="2949575" rtl="0" eaLnBrk="0" fontAlgn="base" hangingPunct="0">
        <a:spcBef>
          <a:spcPct val="20000"/>
        </a:spcBef>
        <a:spcAft>
          <a:spcPct val="0"/>
        </a:spcAft>
        <a:buChar char="»"/>
        <a:defRPr sz="6400">
          <a:solidFill>
            <a:schemeClr val="tx1"/>
          </a:solidFill>
          <a:latin typeface="+mn-lt"/>
          <a:ea typeface="+mn-ea"/>
        </a:defRPr>
      </a:lvl5pPr>
      <a:lvl6pPr marL="6961167" indent="-738306" algn="l" defTabSz="2949857" rtl="0" fontAlgn="base">
        <a:spcBef>
          <a:spcPct val="20000"/>
        </a:spcBef>
        <a:spcAft>
          <a:spcPct val="0"/>
        </a:spcAft>
        <a:buChar char="»"/>
        <a:defRPr sz="6400">
          <a:solidFill>
            <a:schemeClr val="tx1"/>
          </a:solidFill>
          <a:latin typeface="+mn-lt"/>
          <a:ea typeface="+mn-ea"/>
        </a:defRPr>
      </a:lvl6pPr>
      <a:lvl7pPr marL="7284316" indent="-738306" algn="l" defTabSz="2949857" rtl="0" fontAlgn="base">
        <a:spcBef>
          <a:spcPct val="20000"/>
        </a:spcBef>
        <a:spcAft>
          <a:spcPct val="0"/>
        </a:spcAft>
        <a:buChar char="»"/>
        <a:defRPr sz="6400">
          <a:solidFill>
            <a:schemeClr val="tx1"/>
          </a:solidFill>
          <a:latin typeface="+mn-lt"/>
          <a:ea typeface="+mn-ea"/>
        </a:defRPr>
      </a:lvl7pPr>
      <a:lvl8pPr marL="7607465" indent="-738306" algn="l" defTabSz="2949857" rtl="0" fontAlgn="base">
        <a:spcBef>
          <a:spcPct val="20000"/>
        </a:spcBef>
        <a:spcAft>
          <a:spcPct val="0"/>
        </a:spcAft>
        <a:buChar char="»"/>
        <a:defRPr sz="6400">
          <a:solidFill>
            <a:schemeClr val="tx1"/>
          </a:solidFill>
          <a:latin typeface="+mn-lt"/>
          <a:ea typeface="+mn-ea"/>
        </a:defRPr>
      </a:lvl8pPr>
      <a:lvl9pPr marL="7930614" indent="-738306" algn="l" defTabSz="2949857" rtl="0" fontAlgn="base">
        <a:spcBef>
          <a:spcPct val="20000"/>
        </a:spcBef>
        <a:spcAft>
          <a:spcPct val="0"/>
        </a:spcAft>
        <a:buChar char="»"/>
        <a:defRPr sz="6400">
          <a:solidFill>
            <a:schemeClr val="tx1"/>
          </a:solidFill>
          <a:latin typeface="+mn-lt"/>
          <a:ea typeface="+mn-ea"/>
        </a:defRPr>
      </a:lvl9pPr>
    </p:bodyStyle>
    <p:otherStyle>
      <a:defPPr>
        <a:defRPr lang="nl-NL"/>
      </a:defPPr>
      <a:lvl1pPr marL="0" algn="l" defTabSz="323149" rtl="0" eaLnBrk="1" latinLnBrk="0" hangingPunct="1">
        <a:defRPr sz="1300" kern="1200">
          <a:solidFill>
            <a:schemeClr val="tx1"/>
          </a:solidFill>
          <a:latin typeface="+mn-lt"/>
          <a:ea typeface="+mn-ea"/>
          <a:cs typeface="+mn-cs"/>
        </a:defRPr>
      </a:lvl1pPr>
      <a:lvl2pPr marL="323149" algn="l" defTabSz="323149" rtl="0" eaLnBrk="1" latinLnBrk="0" hangingPunct="1">
        <a:defRPr sz="1300" kern="1200">
          <a:solidFill>
            <a:schemeClr val="tx1"/>
          </a:solidFill>
          <a:latin typeface="+mn-lt"/>
          <a:ea typeface="+mn-ea"/>
          <a:cs typeface="+mn-cs"/>
        </a:defRPr>
      </a:lvl2pPr>
      <a:lvl3pPr marL="646298" algn="l" defTabSz="323149" rtl="0" eaLnBrk="1" latinLnBrk="0" hangingPunct="1">
        <a:defRPr sz="1300" kern="1200">
          <a:solidFill>
            <a:schemeClr val="tx1"/>
          </a:solidFill>
          <a:latin typeface="+mn-lt"/>
          <a:ea typeface="+mn-ea"/>
          <a:cs typeface="+mn-cs"/>
        </a:defRPr>
      </a:lvl3pPr>
      <a:lvl4pPr marL="969447" algn="l" defTabSz="323149" rtl="0" eaLnBrk="1" latinLnBrk="0" hangingPunct="1">
        <a:defRPr sz="1300" kern="1200">
          <a:solidFill>
            <a:schemeClr val="tx1"/>
          </a:solidFill>
          <a:latin typeface="+mn-lt"/>
          <a:ea typeface="+mn-ea"/>
          <a:cs typeface="+mn-cs"/>
        </a:defRPr>
      </a:lvl4pPr>
      <a:lvl5pPr marL="1292596" algn="l" defTabSz="323149" rtl="0" eaLnBrk="1" latinLnBrk="0" hangingPunct="1">
        <a:defRPr sz="1300" kern="1200">
          <a:solidFill>
            <a:schemeClr val="tx1"/>
          </a:solidFill>
          <a:latin typeface="+mn-lt"/>
          <a:ea typeface="+mn-ea"/>
          <a:cs typeface="+mn-cs"/>
        </a:defRPr>
      </a:lvl5pPr>
      <a:lvl6pPr marL="1615745" algn="l" defTabSz="323149" rtl="0" eaLnBrk="1" latinLnBrk="0" hangingPunct="1">
        <a:defRPr sz="1300" kern="1200">
          <a:solidFill>
            <a:schemeClr val="tx1"/>
          </a:solidFill>
          <a:latin typeface="+mn-lt"/>
          <a:ea typeface="+mn-ea"/>
          <a:cs typeface="+mn-cs"/>
        </a:defRPr>
      </a:lvl6pPr>
      <a:lvl7pPr marL="1938894" algn="l" defTabSz="323149" rtl="0" eaLnBrk="1" latinLnBrk="0" hangingPunct="1">
        <a:defRPr sz="1300" kern="1200">
          <a:solidFill>
            <a:schemeClr val="tx1"/>
          </a:solidFill>
          <a:latin typeface="+mn-lt"/>
          <a:ea typeface="+mn-ea"/>
          <a:cs typeface="+mn-cs"/>
        </a:defRPr>
      </a:lvl7pPr>
      <a:lvl8pPr marL="2262043" algn="l" defTabSz="323149" rtl="0" eaLnBrk="1" latinLnBrk="0" hangingPunct="1">
        <a:defRPr sz="1300" kern="1200">
          <a:solidFill>
            <a:schemeClr val="tx1"/>
          </a:solidFill>
          <a:latin typeface="+mn-lt"/>
          <a:ea typeface="+mn-ea"/>
          <a:cs typeface="+mn-cs"/>
        </a:defRPr>
      </a:lvl8pPr>
      <a:lvl9pPr marL="2585192" algn="l" defTabSz="323149"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Afbeelding 1" descr="UM logo 300 DPI F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81100" y="354013"/>
            <a:ext cx="51847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Line 5"/>
          <p:cNvSpPr>
            <a:spLocks noChangeAspect="1" noChangeShapeType="1"/>
          </p:cNvSpPr>
          <p:nvPr/>
        </p:nvSpPr>
        <p:spPr bwMode="auto">
          <a:xfrm>
            <a:off x="1506538" y="1508125"/>
            <a:ext cx="18838862" cy="1588"/>
          </a:xfrm>
          <a:prstGeom prst="line">
            <a:avLst/>
          </a:prstGeom>
          <a:noFill/>
          <a:ln w="25400">
            <a:solidFill>
              <a:srgbClr val="03004A"/>
            </a:solidFill>
            <a:round/>
            <a:headEnd/>
            <a:tailEnd/>
          </a:ln>
          <a:extLst>
            <a:ext uri="{909E8E84-426E-40DD-AFC4-6F175D3DCCD1}">
              <a14:hiddenFill xmlns:a14="http://schemas.microsoft.com/office/drawing/2010/main">
                <a:noFill/>
              </a14:hiddenFill>
            </a:ext>
          </a:extLst>
        </p:spPr>
        <p:txBody>
          <a:bodyPr wrap="none" lIns="64630" tIns="32315" rIns="64630" bIns="32315" anchor="ctr"/>
          <a:lstStyle/>
          <a:p>
            <a:endParaRPr lang="en-US"/>
          </a:p>
        </p:txBody>
      </p:sp>
      <p:sp>
        <p:nvSpPr>
          <p:cNvPr id="2053" name="Line 6"/>
          <p:cNvSpPr>
            <a:spLocks noChangeShapeType="1"/>
          </p:cNvSpPr>
          <p:nvPr/>
        </p:nvSpPr>
        <p:spPr bwMode="auto">
          <a:xfrm>
            <a:off x="20346988" y="1508125"/>
            <a:ext cx="0" cy="28735338"/>
          </a:xfrm>
          <a:prstGeom prst="line">
            <a:avLst/>
          </a:prstGeom>
          <a:noFill/>
          <a:ln w="25400">
            <a:solidFill>
              <a:srgbClr val="03004A"/>
            </a:solidFill>
            <a:round/>
            <a:headEnd/>
            <a:tailEnd/>
          </a:ln>
          <a:extLst>
            <a:ext uri="{909E8E84-426E-40DD-AFC4-6F175D3DCCD1}">
              <a14:hiddenFill xmlns:a14="http://schemas.microsoft.com/office/drawing/2010/main">
                <a:noFill/>
              </a14:hiddenFill>
            </a:ext>
          </a:extLst>
        </p:spPr>
        <p:txBody>
          <a:bodyPr wrap="none" lIns="64630" tIns="32315" rIns="64630" bIns="32315" anchor="ctr"/>
          <a:lstStyle/>
          <a:p>
            <a:endParaRPr lang="en-US"/>
          </a:p>
        </p:txBody>
      </p:sp>
      <p:sp>
        <p:nvSpPr>
          <p:cNvPr id="2054" name="Text Box 8"/>
          <p:cNvSpPr txBox="1">
            <a:spLocks noChangeArrowheads="1"/>
          </p:cNvSpPr>
          <p:nvPr/>
        </p:nvSpPr>
        <p:spPr bwMode="auto">
          <a:xfrm>
            <a:off x="10174288" y="1885950"/>
            <a:ext cx="9683750" cy="35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64630" tIns="32315" rIns="64630" bIns="32315"/>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lgn="r"/>
            <a:r>
              <a:rPr lang="en-US" altLang="en-US" sz="2300" b="1">
                <a:solidFill>
                  <a:srgbClr val="03004A"/>
                </a:solidFill>
                <a:latin typeface="Verdana" pitchFamily="34" charset="0"/>
              </a:rPr>
              <a:t>School of Business and Economics</a:t>
            </a:r>
            <a:endParaRPr lang="en-US" altLang="en-US" sz="2400"/>
          </a:p>
        </p:txBody>
      </p:sp>
      <p:sp>
        <p:nvSpPr>
          <p:cNvPr id="2055" name="Rectangle 9"/>
          <p:cNvSpPr>
            <a:spLocks noChangeArrowheads="1"/>
          </p:cNvSpPr>
          <p:nvPr/>
        </p:nvSpPr>
        <p:spPr bwMode="auto">
          <a:xfrm>
            <a:off x="0" y="2544763"/>
            <a:ext cx="21386800" cy="2290762"/>
          </a:xfrm>
          <a:prstGeom prst="rect">
            <a:avLst/>
          </a:prstGeom>
          <a:solidFill>
            <a:srgbClr val="03004A"/>
          </a:solidFill>
          <a:ln>
            <a:noFill/>
          </a:ln>
          <a:extLst>
            <a:ext uri="{91240B29-F687-4F45-9708-019B960494DF}">
              <a14:hiddenLine xmlns:a14="http://schemas.microsoft.com/office/drawing/2010/main" w="9525">
                <a:solidFill>
                  <a:srgbClr val="000E1F"/>
                </a:solidFill>
                <a:miter lim="800000"/>
                <a:headEnd/>
                <a:tailEnd/>
              </a14:hiddenLine>
            </a:ext>
          </a:extLst>
        </p:spPr>
        <p:txBody>
          <a:bodyPr wrap="none" lIns="64630" tIns="32315" rIns="64630" bIns="32315" anchor="ct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endParaRPr lang="nl-NL" altLang="en-US" sz="2400"/>
          </a:p>
        </p:txBody>
      </p:sp>
      <p:sp>
        <p:nvSpPr>
          <p:cNvPr id="2056" name="Line 10"/>
          <p:cNvSpPr>
            <a:spLocks noChangeShapeType="1"/>
          </p:cNvSpPr>
          <p:nvPr/>
        </p:nvSpPr>
        <p:spPr bwMode="auto">
          <a:xfrm>
            <a:off x="20346988" y="2532063"/>
            <a:ext cx="0" cy="231775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lIns="64630" tIns="32315" rIns="64630" bIns="32315" anchor="ctr"/>
          <a:lstStyle/>
          <a:p>
            <a:endParaRPr lang="en-US"/>
          </a:p>
        </p:txBody>
      </p:sp>
      <p:sp>
        <p:nvSpPr>
          <p:cNvPr id="2057" name="Text Box 11"/>
          <p:cNvSpPr txBox="1">
            <a:spLocks noChangeArrowheads="1"/>
          </p:cNvSpPr>
          <p:nvPr/>
        </p:nvSpPr>
        <p:spPr bwMode="auto">
          <a:xfrm>
            <a:off x="1400175" y="2801938"/>
            <a:ext cx="18784888" cy="1573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spcBef>
                <a:spcPct val="50000"/>
              </a:spcBef>
            </a:pPr>
            <a:r>
              <a:rPr lang="en-US" altLang="en-US" sz="4900" b="1">
                <a:solidFill>
                  <a:schemeClr val="bg1"/>
                </a:solidFill>
                <a:latin typeface="Verdana" pitchFamily="34" charset="0"/>
              </a:rPr>
              <a:t>Investment Style Consistency and Risk-Adjusted Performance</a:t>
            </a:r>
            <a:endParaRPr lang="en-US" altLang="en-US" sz="4900">
              <a:latin typeface="Verdana" pitchFamily="34" charset="0"/>
            </a:endParaRPr>
          </a:p>
        </p:txBody>
      </p:sp>
      <p:sp>
        <p:nvSpPr>
          <p:cNvPr id="2058" name="Rectangle 13"/>
          <p:cNvSpPr>
            <a:spLocks noChangeArrowheads="1"/>
          </p:cNvSpPr>
          <p:nvPr/>
        </p:nvSpPr>
        <p:spPr bwMode="auto">
          <a:xfrm>
            <a:off x="1525588" y="5241925"/>
            <a:ext cx="17853025" cy="43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r>
              <a:rPr lang="en-US" altLang="en-US" sz="2400" b="1">
                <a:solidFill>
                  <a:srgbClr val="E56A2D"/>
                </a:solidFill>
                <a:latin typeface="Verdana" pitchFamily="34" charset="0"/>
              </a:rPr>
              <a:t>Name:  Justus Loick</a:t>
            </a:r>
            <a:endParaRPr lang="en-US" altLang="en-US" sz="2400">
              <a:latin typeface="Verdana" pitchFamily="34" charset="0"/>
            </a:endParaRPr>
          </a:p>
        </p:txBody>
      </p:sp>
      <p:sp>
        <p:nvSpPr>
          <p:cNvPr id="2059" name="Text Box 18"/>
          <p:cNvSpPr txBox="1">
            <a:spLocks noChangeArrowheads="1"/>
          </p:cNvSpPr>
          <p:nvPr/>
        </p:nvSpPr>
        <p:spPr bwMode="auto">
          <a:xfrm>
            <a:off x="11028363" y="5657848"/>
            <a:ext cx="8415337" cy="10217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gn="just">
              <a:spcBef>
                <a:spcPct val="50000"/>
              </a:spcBef>
              <a:defRPr/>
            </a:pPr>
            <a:r>
              <a:rPr lang="en-US" altLang="en-US" sz="2400" b="1" dirty="0" smtClean="0">
                <a:solidFill>
                  <a:srgbClr val="E56A2D"/>
                </a:solidFill>
                <a:latin typeface="Verdana" panose="020B0604030504040204" pitchFamily="34" charset="0"/>
              </a:rPr>
              <a:t>Results</a:t>
            </a:r>
          </a:p>
          <a:p>
            <a:pPr algn="just">
              <a:spcBef>
                <a:spcPct val="50000"/>
              </a:spcBef>
              <a:defRPr/>
            </a:pPr>
            <a:r>
              <a:rPr lang="en-US" altLang="en-US" sz="2400" dirty="0" smtClean="0">
                <a:latin typeface="Verdana" panose="020B0604030504040204" pitchFamily="34" charset="0"/>
              </a:rPr>
              <a:t>Firstly, the data analysis revealed statistics about the proportions of style-consistent mutual funds.</a:t>
            </a:r>
          </a:p>
          <a:p>
            <a:pPr algn="just">
              <a:lnSpc>
                <a:spcPts val="2338"/>
              </a:lnSpc>
              <a:spcBef>
                <a:spcPct val="50000"/>
              </a:spcBef>
              <a:defRPr/>
            </a:pPr>
            <a:endParaRPr lang="de-DE" altLang="en-US" sz="2400" dirty="0" smtClean="0">
              <a:latin typeface="Verdana" panose="020B0604030504040204" pitchFamily="34" charset="0"/>
            </a:endParaRPr>
          </a:p>
          <a:p>
            <a:pPr algn="just">
              <a:lnSpc>
                <a:spcPts val="2338"/>
              </a:lnSpc>
              <a:spcBef>
                <a:spcPct val="50000"/>
              </a:spcBef>
              <a:defRPr/>
            </a:pPr>
            <a:endParaRPr lang="de-DE" altLang="en-US" sz="2400" dirty="0">
              <a:latin typeface="Verdana" panose="020B0604030504040204" pitchFamily="34" charset="0"/>
            </a:endParaRPr>
          </a:p>
          <a:p>
            <a:pPr algn="just">
              <a:lnSpc>
                <a:spcPts val="2338"/>
              </a:lnSpc>
              <a:spcBef>
                <a:spcPct val="50000"/>
              </a:spcBef>
              <a:defRPr/>
            </a:pPr>
            <a:endParaRPr lang="de-DE" altLang="en-US" sz="2400" dirty="0" smtClean="0">
              <a:latin typeface="Verdana" panose="020B0604030504040204" pitchFamily="34" charset="0"/>
            </a:endParaRPr>
          </a:p>
          <a:p>
            <a:pPr algn="just">
              <a:lnSpc>
                <a:spcPts val="2338"/>
              </a:lnSpc>
              <a:spcBef>
                <a:spcPct val="50000"/>
              </a:spcBef>
              <a:defRPr/>
            </a:pPr>
            <a:endParaRPr lang="de-DE" altLang="en-US" sz="2400" dirty="0">
              <a:latin typeface="Verdana" panose="020B0604030504040204" pitchFamily="34" charset="0"/>
            </a:endParaRPr>
          </a:p>
          <a:p>
            <a:pPr algn="just">
              <a:lnSpc>
                <a:spcPts val="2338"/>
              </a:lnSpc>
              <a:spcBef>
                <a:spcPct val="50000"/>
              </a:spcBef>
              <a:defRPr/>
            </a:pPr>
            <a:endParaRPr lang="de-DE" altLang="en-US" sz="2400" dirty="0" smtClean="0">
              <a:latin typeface="Verdana" panose="020B0604030504040204" pitchFamily="34" charset="0"/>
            </a:endParaRPr>
          </a:p>
          <a:p>
            <a:pPr algn="just">
              <a:lnSpc>
                <a:spcPts val="2338"/>
              </a:lnSpc>
              <a:spcBef>
                <a:spcPct val="50000"/>
              </a:spcBef>
              <a:defRPr/>
            </a:pPr>
            <a:endParaRPr lang="de-DE" altLang="en-US" sz="2400" dirty="0">
              <a:latin typeface="Verdana" panose="020B0604030504040204" pitchFamily="34" charset="0"/>
            </a:endParaRPr>
          </a:p>
          <a:p>
            <a:pPr algn="just">
              <a:lnSpc>
                <a:spcPts val="2338"/>
              </a:lnSpc>
              <a:spcBef>
                <a:spcPct val="50000"/>
              </a:spcBef>
              <a:defRPr/>
            </a:pPr>
            <a:endParaRPr lang="en-US" altLang="en-US" sz="2400" dirty="0" smtClean="0">
              <a:latin typeface="Verdana" panose="020B0604030504040204" pitchFamily="34" charset="0"/>
            </a:endParaRPr>
          </a:p>
          <a:p>
            <a:pPr algn="just">
              <a:spcBef>
                <a:spcPct val="50000"/>
              </a:spcBef>
              <a:defRPr/>
            </a:pPr>
            <a:r>
              <a:rPr lang="en-US" altLang="en-US" sz="2400" dirty="0" smtClean="0">
                <a:latin typeface="Verdana" panose="020B0604030504040204" pitchFamily="34" charset="0"/>
              </a:rPr>
              <a:t>The second part separated funds into quintiles based on their consistency score. Then, risk-adjusted performance scores were compared for the first (very inconsistent), third and fifth (very consistent) quintile. </a:t>
            </a:r>
          </a:p>
          <a:p>
            <a:pPr algn="just">
              <a:spcBef>
                <a:spcPts val="0"/>
              </a:spcBef>
              <a:defRPr/>
            </a:pPr>
            <a:endParaRPr lang="en-US" altLang="en-US" sz="2400" dirty="0" smtClean="0">
              <a:latin typeface="Verdana" panose="020B0604030504040204" pitchFamily="34" charset="0"/>
            </a:endParaRPr>
          </a:p>
          <a:p>
            <a:pPr marL="457200" indent="-457200" algn="just">
              <a:spcBef>
                <a:spcPct val="50000"/>
              </a:spcBef>
              <a:buFontTx/>
              <a:buAutoNum type="arabicPeriod"/>
              <a:defRPr/>
            </a:pPr>
            <a:r>
              <a:rPr lang="de-DE" altLang="en-US" sz="2400" dirty="0" smtClean="0">
                <a:latin typeface="Verdana" panose="020B0604030504040204" pitchFamily="34" charset="0"/>
              </a:rPr>
              <a:t>2003-2008</a:t>
            </a:r>
          </a:p>
          <a:p>
            <a:pPr marL="3314700" lvl="6" indent="-342900" algn="just">
              <a:spcBef>
                <a:spcPct val="50000"/>
              </a:spcBef>
              <a:buFont typeface="Arial" panose="020B0604020202020204" pitchFamily="34" charset="0"/>
              <a:buChar char="•"/>
              <a:defRPr/>
            </a:pPr>
            <a:r>
              <a:rPr lang="de-DE" altLang="en-US" sz="2000" dirty="0" smtClean="0">
                <a:latin typeface="Verdana" panose="020B0604030504040204" pitchFamily="34" charset="0"/>
              </a:rPr>
              <a:t>Overall, inversed U-shaped curve</a:t>
            </a:r>
          </a:p>
          <a:p>
            <a:pPr marL="3314700" lvl="6" indent="-342900" algn="just">
              <a:spcBef>
                <a:spcPct val="50000"/>
              </a:spcBef>
              <a:buFont typeface="Arial" panose="020B0604020202020204" pitchFamily="34" charset="0"/>
              <a:buChar char="•"/>
              <a:defRPr/>
            </a:pPr>
            <a:r>
              <a:rPr lang="de-DE" altLang="en-US" sz="2000" dirty="0" smtClean="0">
                <a:latin typeface="Verdana" panose="020B0604030504040204" pitchFamily="34" charset="0"/>
                <a:ea typeface="Verdana" panose="020B0604030504040204" pitchFamily="34" charset="0"/>
                <a:cs typeface="Verdana" panose="020B0604030504040204" pitchFamily="34" charset="0"/>
              </a:rPr>
              <a:t>Third quintile </a:t>
            </a:r>
            <a:r>
              <a:rPr lang="en-US" sz="2000" dirty="0" smtClean="0">
                <a:latin typeface="Verdana" panose="020B0604030504040204" pitchFamily="34" charset="0"/>
                <a:ea typeface="Verdana" panose="020B0604030504040204" pitchFamily="34" charset="0"/>
                <a:cs typeface="Verdana" panose="020B0604030504040204" pitchFamily="34" charset="0"/>
              </a:rPr>
              <a:t>only rarely </a:t>
            </a:r>
            <a:r>
              <a:rPr lang="en-US" sz="2000" dirty="0">
                <a:latin typeface="Verdana" panose="020B0604030504040204" pitchFamily="34" charset="0"/>
                <a:ea typeface="Verdana" panose="020B0604030504040204" pitchFamily="34" charset="0"/>
                <a:cs typeface="Verdana" panose="020B0604030504040204" pitchFamily="34" charset="0"/>
              </a:rPr>
              <a:t>performed </a:t>
            </a:r>
            <a:r>
              <a:rPr lang="en-US" sz="2000" dirty="0" smtClean="0">
                <a:latin typeface="Verdana" panose="020B0604030504040204" pitchFamily="34" charset="0"/>
                <a:ea typeface="Verdana" panose="020B0604030504040204" pitchFamily="34" charset="0"/>
                <a:cs typeface="Verdana" panose="020B0604030504040204" pitchFamily="34" charset="0"/>
              </a:rPr>
              <a:t>worst and was best-performing group in largest category (large-blend funds)</a:t>
            </a:r>
          </a:p>
          <a:p>
            <a:pPr marL="3314700" lvl="6" indent="-342900" algn="just">
              <a:spcBef>
                <a:spcPct val="50000"/>
              </a:spcBef>
              <a:buFont typeface="Arial" panose="020B0604020202020204" pitchFamily="34" charset="0"/>
              <a:buChar char="•"/>
              <a:defRPr/>
            </a:pPr>
            <a:r>
              <a:rPr lang="de-DE" altLang="en-US" sz="2000" dirty="0">
                <a:latin typeface="Verdana" panose="020B0604030504040204" pitchFamily="34" charset="0"/>
              </a:rPr>
              <a:t>Fifth quintile slightly better than first </a:t>
            </a:r>
            <a:r>
              <a:rPr lang="de-DE" altLang="en-US" sz="2000" dirty="0" smtClean="0">
                <a:latin typeface="Verdana" panose="020B0604030504040204" pitchFamily="34" charset="0"/>
              </a:rPr>
              <a:t>uintile</a:t>
            </a:r>
          </a:p>
          <a:p>
            <a:pPr marL="3314700" lvl="6" indent="-342900" algn="just">
              <a:spcBef>
                <a:spcPct val="50000"/>
              </a:spcBef>
              <a:buFont typeface="Arial" panose="020B0604020202020204" pitchFamily="34" charset="0"/>
              <a:buChar char="•"/>
              <a:defRPr/>
            </a:pPr>
            <a:endParaRPr lang="de-DE" altLang="en-US" sz="2400" dirty="0" smtClean="0">
              <a:latin typeface="Verdana" panose="020B0604030504040204" pitchFamily="34" charset="0"/>
            </a:endParaRPr>
          </a:p>
          <a:p>
            <a:pPr marL="457200" indent="-457200" algn="just">
              <a:lnSpc>
                <a:spcPts val="2338"/>
              </a:lnSpc>
              <a:spcBef>
                <a:spcPct val="50000"/>
              </a:spcBef>
              <a:buFont typeface="+mj-lt"/>
              <a:buAutoNum type="arabicPeriod" startAt="2"/>
              <a:defRPr/>
            </a:pPr>
            <a:r>
              <a:rPr lang="de-DE" altLang="en-US" sz="2400" dirty="0" smtClean="0">
                <a:latin typeface="Verdana" panose="020B0604030504040204" pitchFamily="34" charset="0"/>
              </a:rPr>
              <a:t>2008-2015</a:t>
            </a:r>
          </a:p>
          <a:p>
            <a:pPr marL="3314700" lvl="6" indent="-342900" algn="just">
              <a:spcBef>
                <a:spcPct val="50000"/>
              </a:spcBef>
              <a:buFont typeface="Arial" panose="020B0604020202020204" pitchFamily="34" charset="0"/>
              <a:buChar char="•"/>
              <a:defRPr/>
            </a:pPr>
            <a:r>
              <a:rPr lang="de-DE" altLang="en-US" sz="2000" dirty="0" smtClean="0">
                <a:latin typeface="Verdana" panose="020B0604030504040204" pitchFamily="34" charset="0"/>
              </a:rPr>
              <a:t>Overall, U-shaped curve</a:t>
            </a:r>
          </a:p>
          <a:p>
            <a:pPr marL="3314700" lvl="6" indent="-342900" algn="just">
              <a:spcBef>
                <a:spcPct val="50000"/>
              </a:spcBef>
              <a:buFont typeface="Arial" panose="020B0604020202020204" pitchFamily="34" charset="0"/>
              <a:buChar char="•"/>
              <a:defRPr/>
            </a:pPr>
            <a:r>
              <a:rPr lang="de-DE" altLang="en-US" sz="2000" dirty="0" smtClean="0">
                <a:latin typeface="Verdana" panose="020B0604030504040204" pitchFamily="34" charset="0"/>
              </a:rPr>
              <a:t>Third quintile performed worse in four out of nine individual categories</a:t>
            </a:r>
          </a:p>
          <a:p>
            <a:pPr marL="3314700" lvl="6" indent="-342900" algn="just">
              <a:spcBef>
                <a:spcPct val="50000"/>
              </a:spcBef>
              <a:buFont typeface="Arial" panose="020B0604020202020204" pitchFamily="34" charset="0"/>
              <a:buChar char="•"/>
              <a:defRPr/>
            </a:pPr>
            <a:r>
              <a:rPr lang="de-DE" altLang="en-US" sz="2000" dirty="0" smtClean="0">
                <a:latin typeface="Verdana" panose="020B0604030504040204" pitchFamily="34" charset="0"/>
              </a:rPr>
              <a:t>Fifth quintile slightly better than </a:t>
            </a:r>
            <a:r>
              <a:rPr lang="de-DE" altLang="en-US" sz="2000" smtClean="0">
                <a:latin typeface="Verdana" panose="020B0604030504040204" pitchFamily="34" charset="0"/>
              </a:rPr>
              <a:t>first </a:t>
            </a:r>
            <a:r>
              <a:rPr lang="de-DE" altLang="en-US" sz="2000" smtClean="0">
                <a:latin typeface="Verdana" panose="020B0604030504040204" pitchFamily="34" charset="0"/>
              </a:rPr>
              <a:t>quintile</a:t>
            </a:r>
            <a:endParaRPr lang="en-US" altLang="en-US" sz="2400" dirty="0" smtClean="0">
              <a:latin typeface="Verdana" panose="020B0604030504040204" pitchFamily="34" charset="0"/>
            </a:endParaRPr>
          </a:p>
          <a:p>
            <a:pPr algn="just">
              <a:lnSpc>
                <a:spcPts val="2338"/>
              </a:lnSpc>
              <a:spcBef>
                <a:spcPct val="50000"/>
              </a:spcBef>
              <a:defRPr/>
            </a:pPr>
            <a:endParaRPr lang="de-DE" altLang="en-US" sz="2400" dirty="0">
              <a:latin typeface="Verdana" panose="020B0604030504040204" pitchFamily="34" charset="0"/>
            </a:endParaRPr>
          </a:p>
          <a:p>
            <a:pPr algn="just">
              <a:lnSpc>
                <a:spcPts val="2338"/>
              </a:lnSpc>
              <a:spcBef>
                <a:spcPct val="50000"/>
              </a:spcBef>
              <a:defRPr/>
            </a:pPr>
            <a:endParaRPr lang="en-US" altLang="en-US" sz="2400" dirty="0" smtClean="0">
              <a:latin typeface="Verdana" panose="020B0604030504040204" pitchFamily="34" charset="0"/>
            </a:endParaRPr>
          </a:p>
        </p:txBody>
      </p:sp>
      <p:sp>
        <p:nvSpPr>
          <p:cNvPr id="2060" name="Text Box 21"/>
          <p:cNvSpPr txBox="1">
            <a:spLocks noChangeArrowheads="1"/>
          </p:cNvSpPr>
          <p:nvPr/>
        </p:nvSpPr>
        <p:spPr bwMode="auto">
          <a:xfrm>
            <a:off x="1454150" y="21836830"/>
            <a:ext cx="8396288" cy="437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lnSpc>
                <a:spcPct val="150000"/>
              </a:lnSpc>
              <a:spcBef>
                <a:spcPct val="50000"/>
              </a:spcBef>
              <a:defRPr/>
            </a:pPr>
            <a:r>
              <a:rPr lang="en-US" altLang="en-US" sz="2000" b="1" dirty="0" smtClean="0">
                <a:solidFill>
                  <a:srgbClr val="E56A2D"/>
                </a:solidFill>
                <a:latin typeface="Verdana" panose="020B0604030504040204" pitchFamily="34" charset="0"/>
              </a:rPr>
              <a:t>METHODOLOGY</a:t>
            </a:r>
          </a:p>
          <a:p>
            <a:pPr>
              <a:lnSpc>
                <a:spcPct val="150000"/>
              </a:lnSpc>
              <a:spcBef>
                <a:spcPct val="50000"/>
              </a:spcBef>
              <a:defRPr/>
            </a:pPr>
            <a:r>
              <a:rPr lang="en-US" altLang="en-US" sz="2000" dirty="0" smtClean="0">
                <a:latin typeface="Verdana" panose="020B0604030504040204" pitchFamily="34" charset="0"/>
              </a:rPr>
              <a:t>The data set consists of U.S. equity-focused mutual funds and was split into a pre and post financial crisis period. </a:t>
            </a:r>
          </a:p>
          <a:p>
            <a:pPr>
              <a:lnSpc>
                <a:spcPct val="150000"/>
              </a:lnSpc>
              <a:spcBef>
                <a:spcPct val="50000"/>
              </a:spcBef>
              <a:defRPr/>
            </a:pPr>
            <a:r>
              <a:rPr lang="en-US" altLang="en-US" sz="2000" dirty="0" smtClean="0">
                <a:latin typeface="Verdana" panose="020B0604030504040204" pitchFamily="34" charset="0"/>
              </a:rPr>
              <a:t>The data analysis part consists of two steps:</a:t>
            </a:r>
          </a:p>
          <a:p>
            <a:pPr marL="457200" indent="-457200">
              <a:lnSpc>
                <a:spcPct val="150000"/>
              </a:lnSpc>
              <a:spcBef>
                <a:spcPct val="50000"/>
              </a:spcBef>
              <a:buFont typeface="+mj-lt"/>
              <a:buAutoNum type="arabicPeriod"/>
              <a:defRPr/>
            </a:pPr>
            <a:r>
              <a:rPr lang="de-DE" altLang="en-US" sz="2000" dirty="0" smtClean="0">
                <a:latin typeface="Verdana" panose="020B0604030504040204" pitchFamily="34" charset="0"/>
              </a:rPr>
              <a:t>To get a measure for investment style consistency (with return-based style analysis)</a:t>
            </a:r>
            <a:endParaRPr lang="en-US" altLang="en-US" sz="2000" dirty="0" smtClean="0">
              <a:latin typeface="Verdana" panose="020B0604030504040204" pitchFamily="34" charset="0"/>
            </a:endParaRPr>
          </a:p>
          <a:p>
            <a:pPr marL="457200" indent="-457200">
              <a:lnSpc>
                <a:spcPct val="150000"/>
              </a:lnSpc>
              <a:spcBef>
                <a:spcPct val="50000"/>
              </a:spcBef>
              <a:buFont typeface="+mj-lt"/>
              <a:buAutoNum type="arabicPeriod"/>
              <a:defRPr/>
            </a:pPr>
            <a:r>
              <a:rPr lang="en-US" altLang="en-US" sz="2000" dirty="0" smtClean="0">
                <a:latin typeface="Verdana" panose="020B0604030504040204" pitchFamily="34" charset="0"/>
              </a:rPr>
              <a:t>Establish the relationship between style consistency and risk-adjusted performance (measured by alpha).</a:t>
            </a:r>
          </a:p>
        </p:txBody>
      </p:sp>
      <mc:AlternateContent xmlns:mc="http://schemas.openxmlformats.org/markup-compatibility/2006" xmlns:a14="http://schemas.microsoft.com/office/drawing/2010/main">
        <mc:Choice Requires="a14">
          <p:sp>
            <p:nvSpPr>
              <p:cNvPr id="2061" name="Text Box 23"/>
              <p:cNvSpPr txBox="1">
                <a:spLocks noChangeArrowheads="1"/>
              </p:cNvSpPr>
              <p:nvPr/>
            </p:nvSpPr>
            <p:spPr bwMode="auto">
              <a:xfrm>
                <a:off x="11195050" y="19529086"/>
                <a:ext cx="8397875" cy="6897901"/>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US" altLang="en-US" sz="2400" b="1" dirty="0" smtClean="0">
                    <a:solidFill>
                      <a:srgbClr val="E56A2D"/>
                    </a:solidFill>
                    <a:latin typeface="Verdana" panose="020B0604030504040204" pitchFamily="34" charset="0"/>
                  </a:rPr>
                  <a:t>Conclusion Discussion</a:t>
                </a:r>
              </a:p>
              <a:p>
                <a:pPr marL="514350" indent="-514350">
                  <a:spcBef>
                    <a:spcPct val="50000"/>
                  </a:spcBef>
                  <a:buFont typeface="+mj-lt"/>
                  <a:buAutoNum type="romanUcPeriod"/>
                  <a:defRPr/>
                </a:pPr>
                <a:r>
                  <a:rPr lang="de-DE" altLang="en-US" sz="2400" dirty="0" smtClean="0">
                    <a:latin typeface="Verdana" panose="020B0604030504040204" pitchFamily="34" charset="0"/>
                  </a:rPr>
                  <a:t>Very style-consistent mut funds show slightly higher returns than very style-inconsistent funds</a:t>
                </a:r>
              </a:p>
              <a:p>
                <a:pPr marL="1257300" lvl="1" indent="-514350">
                  <a:spcBef>
                    <a:spcPct val="50000"/>
                  </a:spcBef>
                  <a:buFont typeface="Arial" panose="020B0604020202020204" pitchFamily="34" charset="0"/>
                  <a:buChar char="•"/>
                  <a:defRPr/>
                </a:pPr>
                <a:r>
                  <a:rPr lang="de-DE" altLang="en-US" sz="2400" dirty="0" smtClean="0">
                    <a:latin typeface="Verdana" panose="020B0604030504040204" pitchFamily="34" charset="0"/>
                  </a:rPr>
                  <a:t>Even if superior stock picking skills existent, benefits outweighted by higher transaction costs and expense ratios</a:t>
                </a:r>
              </a:p>
              <a:p>
                <a:pPr marL="514350" indent="-514350">
                  <a:spcBef>
                    <a:spcPct val="50000"/>
                  </a:spcBef>
                  <a:buFont typeface="+mj-lt"/>
                  <a:buAutoNum type="romanUcPeriod"/>
                  <a:defRPr/>
                </a:pPr>
                <a:r>
                  <a:rPr lang="de-DE" altLang="en-US" sz="2400" dirty="0" smtClean="0">
                    <a:latin typeface="Verdana" panose="020B0604030504040204" pitchFamily="34" charset="0"/>
                  </a:rPr>
                  <a:t>Third quintile </a:t>
                </a:r>
                <a14:m>
                  <m:oMath xmlns:m="http://schemas.openxmlformats.org/officeDocument/2006/math">
                    <m:r>
                      <a:rPr lang="de-DE" altLang="en-US" sz="2400" b="0" i="1" smtClean="0">
                        <a:latin typeface="Cambria Math"/>
                      </a:rPr>
                      <m:t>=</m:t>
                    </m:r>
                  </m:oMath>
                </a14:m>
                <a:r>
                  <a:rPr lang="de-DE" altLang="en-US" sz="2400" dirty="0" smtClean="0">
                    <a:latin typeface="Verdana" panose="020B0604030504040204" pitchFamily="34" charset="0"/>
                  </a:rPr>
                  <a:t> mutual funds which mostly follow the stated investment style and partly allow investment strategy to drift</a:t>
                </a:r>
              </a:p>
              <a:p>
                <a:pPr marL="514350" indent="-514350">
                  <a:spcBef>
                    <a:spcPct val="50000"/>
                  </a:spcBef>
                  <a:buFont typeface="+mj-lt"/>
                  <a:buAutoNum type="romanUcPeriod"/>
                  <a:defRPr/>
                </a:pPr>
                <a:r>
                  <a:rPr lang="de-DE" altLang="en-US" sz="2400" dirty="0" smtClean="0">
                    <a:latin typeface="Verdana" panose="020B0604030504040204" pitchFamily="34" charset="0"/>
                  </a:rPr>
                  <a:t>Third quintile performs best pre-financial crisis</a:t>
                </a:r>
              </a:p>
              <a:p>
                <a:pPr marL="1257300" lvl="1" indent="-514350">
                  <a:spcBef>
                    <a:spcPct val="50000"/>
                  </a:spcBef>
                  <a:buFont typeface="Arial" panose="020B0604020202020204" pitchFamily="34" charset="0"/>
                  <a:buChar char="•"/>
                  <a:defRPr/>
                </a:pPr>
                <a:r>
                  <a:rPr lang="de-DE" altLang="en-US" sz="2400" dirty="0" smtClean="0">
                    <a:latin typeface="Verdana" panose="020B0604030504040204" pitchFamily="34" charset="0"/>
                  </a:rPr>
                  <a:t>Likely to have chosen few </a:t>
                </a:r>
                <a:r>
                  <a:rPr lang="en-US" altLang="en-US" sz="2400" dirty="0" smtClean="0">
                    <a:latin typeface="Verdana" panose="020B0604030504040204" pitchFamily="34" charset="0"/>
                  </a:rPr>
                  <a:t>“hot” stocks with </a:t>
                </a:r>
                <a:r>
                  <a:rPr lang="de-DE" altLang="en-US" sz="2400" dirty="0">
                    <a:latin typeface="Verdana" panose="020B0604030504040204" pitchFamily="34" charset="0"/>
                  </a:rPr>
                  <a:t>r</a:t>
                </a:r>
                <a:r>
                  <a:rPr lang="de-DE" altLang="en-US" sz="2400" dirty="0" smtClean="0">
                    <a:latin typeface="Verdana" panose="020B0604030504040204" pitchFamily="34" charset="0"/>
                  </a:rPr>
                  <a:t>elatively low expense ratio</a:t>
                </a:r>
                <a:endParaRPr lang="en-US" altLang="en-US" sz="2400" dirty="0" smtClean="0">
                  <a:latin typeface="Verdana" panose="020B0604030504040204" pitchFamily="34" charset="0"/>
                </a:endParaRPr>
              </a:p>
              <a:p>
                <a:pPr marL="514350" indent="-514350">
                  <a:spcBef>
                    <a:spcPct val="50000"/>
                  </a:spcBef>
                  <a:buFont typeface="+mj-lt"/>
                  <a:buAutoNum type="romanUcPeriod"/>
                  <a:defRPr/>
                </a:pPr>
                <a:r>
                  <a:rPr lang="de-DE" altLang="en-US" sz="2400" dirty="0" smtClean="0">
                    <a:latin typeface="Verdana" panose="020B0604030504040204" pitchFamily="34" charset="0"/>
                  </a:rPr>
                  <a:t>Third quintile perfrms worse post-financial crisis</a:t>
                </a:r>
              </a:p>
              <a:p>
                <a:pPr marL="1257300" lvl="1" indent="-514350">
                  <a:spcBef>
                    <a:spcPct val="50000"/>
                  </a:spcBef>
                  <a:buFont typeface="Arial" panose="020B0604020202020204" pitchFamily="34" charset="0"/>
                  <a:buChar char="•"/>
                  <a:defRPr/>
                </a:pPr>
                <a:r>
                  <a:rPr lang="de-DE" altLang="en-US" sz="2400" dirty="0" smtClean="0">
                    <a:latin typeface="Verdana" panose="020B0604030504040204" pitchFamily="34" charset="0"/>
                  </a:rPr>
                  <a:t>No superior selective stock-picking skills and high expense ratio</a:t>
                </a:r>
              </a:p>
            </p:txBody>
          </p:sp>
        </mc:Choice>
        <mc:Fallback xmlns="">
          <p:sp>
            <p:nvSpPr>
              <p:cNvPr id="2061" name="Text Box 23"/>
              <p:cNvSpPr txBox="1">
                <a:spLocks noRot="1" noChangeAspect="1" noMove="1" noResize="1" noEditPoints="1" noAdjustHandles="1" noChangeArrowheads="1" noChangeShapeType="1" noTextEdit="1"/>
              </p:cNvSpPr>
              <p:nvPr/>
            </p:nvSpPr>
            <p:spPr bwMode="auto">
              <a:xfrm>
                <a:off x="11195050" y="19529086"/>
                <a:ext cx="8397875" cy="6897901"/>
              </a:xfrm>
              <a:prstGeom prst="rect">
                <a:avLst/>
              </a:prstGeom>
              <a:blipFill rotWithShape="1">
                <a:blip r:embed="rId3"/>
                <a:stretch>
                  <a:fillRect l="-1379" t="-973" r="-1089" b="-1238"/>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2062" name="Text Box 25"/>
          <p:cNvSpPr txBox="1">
            <a:spLocks noChangeArrowheads="1"/>
          </p:cNvSpPr>
          <p:nvPr/>
        </p:nvSpPr>
        <p:spPr bwMode="auto">
          <a:xfrm>
            <a:off x="979488" y="26571003"/>
            <a:ext cx="18399125" cy="2142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spcBef>
                <a:spcPct val="50000"/>
              </a:spcBef>
            </a:pPr>
            <a:r>
              <a:rPr lang="en-US" altLang="en-US" sz="1800" b="1" dirty="0">
                <a:solidFill>
                  <a:srgbClr val="E56A2D"/>
                </a:solidFill>
                <a:latin typeface="Verdana" pitchFamily="34" charset="0"/>
              </a:rPr>
              <a:t>References</a:t>
            </a:r>
          </a:p>
          <a:p>
            <a:pPr>
              <a:buFont typeface="Arial" charset="0"/>
              <a:buChar char="•"/>
            </a:pPr>
            <a:r>
              <a:rPr lang="en-GB" altLang="en-US" sz="1800" dirty="0" err="1" smtClean="0">
                <a:latin typeface="Verdana" pitchFamily="34" charset="0"/>
              </a:rPr>
              <a:t>Barberis</a:t>
            </a:r>
            <a:r>
              <a:rPr lang="en-GB" altLang="en-US" sz="1800" dirty="0">
                <a:latin typeface="Verdana" pitchFamily="34" charset="0"/>
              </a:rPr>
              <a:t>, N., &amp; Shleifer, A. (2003). Style investing. </a:t>
            </a:r>
            <a:r>
              <a:rPr lang="en-GB" altLang="en-US" sz="1800" i="1" dirty="0">
                <a:latin typeface="Verdana" pitchFamily="34" charset="0"/>
              </a:rPr>
              <a:t>Journal of Financial Economics, 68</a:t>
            </a:r>
            <a:r>
              <a:rPr lang="en-GB" altLang="en-US" sz="1800" dirty="0">
                <a:latin typeface="Verdana" pitchFamily="34" charset="0"/>
              </a:rPr>
              <a:t>(2), 161-199.</a:t>
            </a:r>
            <a:endParaRPr lang="en-US" altLang="en-US" sz="1800" dirty="0">
              <a:latin typeface="Verdana" pitchFamily="34" charset="0"/>
            </a:endParaRPr>
          </a:p>
          <a:p>
            <a:pPr>
              <a:buFont typeface="Arial" charset="0"/>
              <a:buChar char="•"/>
            </a:pPr>
            <a:r>
              <a:rPr lang="en-GB" altLang="en-US" sz="1800" dirty="0" smtClean="0">
                <a:latin typeface="Verdana" pitchFamily="34" charset="0"/>
              </a:rPr>
              <a:t>Brown</a:t>
            </a:r>
            <a:r>
              <a:rPr lang="en-GB" altLang="en-US" sz="1800" dirty="0">
                <a:latin typeface="Verdana" pitchFamily="34" charset="0"/>
              </a:rPr>
              <a:t>, K. C., Van Harlow, W., &amp; Zhang, H. (2009). </a:t>
            </a:r>
            <a:r>
              <a:rPr lang="en-GB" altLang="en-US" sz="1800" i="1" dirty="0">
                <a:latin typeface="Verdana" pitchFamily="34" charset="0"/>
              </a:rPr>
              <a:t>Staying the course: The role of investment style consistency in the performance of mutual funds.</a:t>
            </a:r>
            <a:r>
              <a:rPr lang="en-GB" altLang="en-US" sz="1800" dirty="0">
                <a:latin typeface="Verdana" pitchFamily="34" charset="0"/>
              </a:rPr>
              <a:t> </a:t>
            </a:r>
            <a:endParaRPr lang="en-US" altLang="en-US" sz="1800" dirty="0">
              <a:latin typeface="Verdana" pitchFamily="34" charset="0"/>
            </a:endParaRPr>
          </a:p>
          <a:p>
            <a:pPr>
              <a:buFont typeface="Arial" charset="0"/>
              <a:buChar char="•"/>
            </a:pPr>
            <a:r>
              <a:rPr lang="en-US" altLang="en-US" sz="1800" dirty="0" err="1">
                <a:latin typeface="Verdana" pitchFamily="34" charset="0"/>
              </a:rPr>
              <a:t>Fama</a:t>
            </a:r>
            <a:r>
              <a:rPr lang="en-US" altLang="en-US" sz="1800" dirty="0">
                <a:latin typeface="Verdana" pitchFamily="34" charset="0"/>
              </a:rPr>
              <a:t>, E. F., &amp; French, K. R. (1992). The cross‐section of expected stock returns. </a:t>
            </a:r>
            <a:r>
              <a:rPr lang="en-US" altLang="en-US" sz="1800" i="1" dirty="0">
                <a:latin typeface="Verdana" pitchFamily="34" charset="0"/>
              </a:rPr>
              <a:t>The Journal of Finance, 47</a:t>
            </a:r>
            <a:r>
              <a:rPr lang="en-US" altLang="en-US" sz="1800" dirty="0">
                <a:latin typeface="Verdana" pitchFamily="34" charset="0"/>
              </a:rPr>
              <a:t>(2), 427-465.</a:t>
            </a:r>
          </a:p>
          <a:p>
            <a:pPr>
              <a:buFont typeface="Arial" charset="0"/>
              <a:buChar char="•"/>
            </a:pPr>
            <a:r>
              <a:rPr lang="en-US" altLang="en-US" sz="1800" dirty="0">
                <a:latin typeface="Verdana" pitchFamily="34" charset="0"/>
              </a:rPr>
              <a:t>Jiang, G. J., Yao, T., &amp; Yu, T. (2007). Do mutual funds time the market? Evidence from portfolio holdings. </a:t>
            </a:r>
            <a:r>
              <a:rPr lang="en-US" altLang="en-US" sz="1800" i="1" dirty="0">
                <a:latin typeface="Verdana" pitchFamily="34" charset="0"/>
              </a:rPr>
              <a:t>Journal of Financial Economics, 86</a:t>
            </a:r>
            <a:r>
              <a:rPr lang="en-US" altLang="en-US" sz="1800" dirty="0">
                <a:latin typeface="Verdana" pitchFamily="34" charset="0"/>
              </a:rPr>
              <a:t>(3), 724-758.</a:t>
            </a:r>
          </a:p>
          <a:p>
            <a:pPr>
              <a:buFont typeface="Arial" charset="0"/>
              <a:buChar char="•"/>
            </a:pPr>
            <a:endParaRPr lang="en-US" altLang="en-US" sz="1800" dirty="0"/>
          </a:p>
          <a:p>
            <a:pPr>
              <a:spcBef>
                <a:spcPct val="50000"/>
              </a:spcBef>
            </a:pPr>
            <a:endParaRPr lang="en-US" altLang="en-US" sz="1800" b="1" dirty="0">
              <a:solidFill>
                <a:srgbClr val="E56A2D"/>
              </a:solidFill>
              <a:latin typeface="Verdana" pitchFamily="34" charset="0"/>
            </a:endParaRPr>
          </a:p>
        </p:txBody>
      </p:sp>
      <p:sp>
        <p:nvSpPr>
          <p:cNvPr id="2063" name="Rectangle 26"/>
          <p:cNvSpPr>
            <a:spLocks noChangeArrowheads="1"/>
          </p:cNvSpPr>
          <p:nvPr/>
        </p:nvSpPr>
        <p:spPr bwMode="auto">
          <a:xfrm>
            <a:off x="0" y="28147963"/>
            <a:ext cx="21386800" cy="1808162"/>
          </a:xfrm>
          <a:prstGeom prst="rect">
            <a:avLst/>
          </a:prstGeom>
          <a:solidFill>
            <a:srgbClr val="1BA3E5"/>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64630" tIns="32315" rIns="64630" bIns="32315" anchor="ct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endParaRPr lang="nl-NL" altLang="en-US" sz="2400"/>
          </a:p>
        </p:txBody>
      </p:sp>
      <p:sp>
        <p:nvSpPr>
          <p:cNvPr id="2064" name="Line 27"/>
          <p:cNvSpPr>
            <a:spLocks noChangeShapeType="1"/>
          </p:cNvSpPr>
          <p:nvPr/>
        </p:nvSpPr>
        <p:spPr bwMode="auto">
          <a:xfrm>
            <a:off x="20346988" y="27697113"/>
            <a:ext cx="0" cy="1778000"/>
          </a:xfrm>
          <a:prstGeom prst="line">
            <a:avLst/>
          </a:prstGeom>
          <a:noFill/>
          <a:ln w="25400">
            <a:solidFill>
              <a:schemeClr val="bg1"/>
            </a:solidFill>
            <a:round/>
            <a:headEnd/>
            <a:tailEnd/>
          </a:ln>
          <a:extLst>
            <a:ext uri="{909E8E84-426E-40DD-AFC4-6F175D3DCCD1}">
              <a14:hiddenFill xmlns:a14="http://schemas.microsoft.com/office/drawing/2010/main">
                <a:noFill/>
              </a14:hiddenFill>
            </a:ext>
          </a:extLst>
        </p:spPr>
        <p:txBody>
          <a:bodyPr wrap="none" lIns="64630" tIns="32315" rIns="64630" bIns="32315" anchor="ctr"/>
          <a:lstStyle/>
          <a:p>
            <a:endParaRPr lang="en-US"/>
          </a:p>
        </p:txBody>
      </p:sp>
      <p:sp>
        <p:nvSpPr>
          <p:cNvPr id="2065" name="Text Box 28"/>
          <p:cNvSpPr txBox="1">
            <a:spLocks noChangeArrowheads="1"/>
          </p:cNvSpPr>
          <p:nvPr/>
        </p:nvSpPr>
        <p:spPr bwMode="auto">
          <a:xfrm>
            <a:off x="1454150" y="28325763"/>
            <a:ext cx="6502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spcBef>
                <a:spcPct val="50000"/>
              </a:spcBef>
            </a:pPr>
            <a:r>
              <a:rPr lang="en-US" altLang="en-US" sz="2400" b="1" dirty="0">
                <a:solidFill>
                  <a:schemeClr val="bg1"/>
                </a:solidFill>
                <a:latin typeface="Verdana" pitchFamily="34" charset="0"/>
              </a:rPr>
              <a:t>Correspondence to:</a:t>
            </a:r>
            <a:br>
              <a:rPr lang="en-US" altLang="en-US" sz="2400" b="1" dirty="0">
                <a:solidFill>
                  <a:schemeClr val="bg1"/>
                </a:solidFill>
                <a:latin typeface="Verdana" pitchFamily="34" charset="0"/>
              </a:rPr>
            </a:br>
            <a:r>
              <a:rPr lang="en-US" altLang="en-US" sz="2400" dirty="0" smtClean="0">
                <a:solidFill>
                  <a:schemeClr val="bg1"/>
                </a:solidFill>
                <a:latin typeface="Verdana" pitchFamily="34" charset="0"/>
              </a:rPr>
              <a:t>Ehsan Ramezanifar, Finance Department</a:t>
            </a:r>
            <a:r>
              <a:rPr lang="en-US" altLang="en-US" sz="2400" dirty="0">
                <a:solidFill>
                  <a:schemeClr val="bg1"/>
                </a:solidFill>
                <a:latin typeface="Verdana" pitchFamily="34" charset="0"/>
              </a:rPr>
              <a:t/>
            </a:r>
            <a:br>
              <a:rPr lang="en-US" altLang="en-US" sz="2400" dirty="0">
                <a:solidFill>
                  <a:schemeClr val="bg1"/>
                </a:solidFill>
                <a:latin typeface="Verdana" pitchFamily="34" charset="0"/>
              </a:rPr>
            </a:br>
            <a:r>
              <a:rPr lang="en-US" altLang="en-US" sz="2400" dirty="0" smtClean="0">
                <a:solidFill>
                  <a:schemeClr val="bg1"/>
                </a:solidFill>
                <a:latin typeface="Verdana" pitchFamily="34" charset="0"/>
              </a:rPr>
              <a:t>e.ramezanifar@maastrichtuniversity.nl</a:t>
            </a:r>
            <a:r>
              <a:rPr lang="en-US" altLang="en-US" sz="2400" dirty="0">
                <a:solidFill>
                  <a:schemeClr val="bg1"/>
                </a:solidFill>
                <a:latin typeface="Verdana" pitchFamily="34" charset="0"/>
              </a:rPr>
              <a:t/>
            </a:r>
            <a:br>
              <a:rPr lang="en-US" altLang="en-US" sz="2400" dirty="0">
                <a:solidFill>
                  <a:schemeClr val="bg1"/>
                </a:solidFill>
                <a:latin typeface="Verdana" pitchFamily="34" charset="0"/>
              </a:rPr>
            </a:br>
            <a:r>
              <a:rPr lang="en-US" altLang="en-US" sz="2400" dirty="0" smtClean="0">
                <a:solidFill>
                  <a:schemeClr val="bg1"/>
                </a:solidFill>
                <a:latin typeface="Verdana" pitchFamily="34" charset="0"/>
              </a:rPr>
              <a:t>www.maastrichtuniversitynl</a:t>
            </a:r>
            <a:endParaRPr lang="en-US" altLang="en-US" sz="2400" dirty="0">
              <a:latin typeface="Verdana" pitchFamily="34" charset="0"/>
            </a:endParaRPr>
          </a:p>
        </p:txBody>
      </p:sp>
      <p:sp>
        <p:nvSpPr>
          <p:cNvPr id="2066" name="Text Box 30"/>
          <p:cNvSpPr txBox="1">
            <a:spLocks noChangeArrowheads="1"/>
          </p:cNvSpPr>
          <p:nvPr/>
        </p:nvSpPr>
        <p:spPr bwMode="auto">
          <a:xfrm>
            <a:off x="13081000" y="28279725"/>
            <a:ext cx="5867400" cy="154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spcBef>
                <a:spcPct val="50000"/>
              </a:spcBef>
            </a:pPr>
            <a:r>
              <a:rPr lang="en-US" altLang="en-US" sz="2400">
                <a:solidFill>
                  <a:schemeClr val="bg1"/>
                </a:solidFill>
                <a:latin typeface="Verdana" pitchFamily="34" charset="0"/>
              </a:rPr>
              <a:t>Maastricht University</a:t>
            </a:r>
            <a:br>
              <a:rPr lang="en-US" altLang="en-US" sz="2400">
                <a:solidFill>
                  <a:schemeClr val="bg1"/>
                </a:solidFill>
                <a:latin typeface="Verdana" pitchFamily="34" charset="0"/>
              </a:rPr>
            </a:br>
            <a:r>
              <a:rPr lang="en-US" altLang="en-US" sz="2400">
                <a:solidFill>
                  <a:schemeClr val="bg1"/>
                </a:solidFill>
                <a:latin typeface="Verdana" pitchFamily="34" charset="0"/>
              </a:rPr>
              <a:t>P.O. Box 616</a:t>
            </a:r>
            <a:br>
              <a:rPr lang="en-US" altLang="en-US" sz="2400">
                <a:solidFill>
                  <a:schemeClr val="bg1"/>
                </a:solidFill>
                <a:latin typeface="Verdana" pitchFamily="34" charset="0"/>
              </a:rPr>
            </a:br>
            <a:r>
              <a:rPr lang="en-US" altLang="en-US" sz="2400">
                <a:solidFill>
                  <a:schemeClr val="bg1"/>
                </a:solidFill>
                <a:latin typeface="Verdana" pitchFamily="34" charset="0"/>
              </a:rPr>
              <a:t>6200 MD  Maastricht, The Netherlands</a:t>
            </a:r>
          </a:p>
        </p:txBody>
      </p:sp>
      <p:sp>
        <p:nvSpPr>
          <p:cNvPr id="2067" name="Text Box 35"/>
          <p:cNvSpPr txBox="1">
            <a:spLocks noChangeArrowheads="1"/>
          </p:cNvSpPr>
          <p:nvPr/>
        </p:nvSpPr>
        <p:spPr bwMode="auto">
          <a:xfrm>
            <a:off x="1592263" y="19433356"/>
            <a:ext cx="8396287" cy="2097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spcBef>
                <a:spcPct val="50000"/>
              </a:spcBef>
            </a:pPr>
            <a:r>
              <a:rPr lang="en-US" altLang="en-US" sz="2400" b="1" dirty="0">
                <a:solidFill>
                  <a:srgbClr val="E56A2D"/>
                </a:solidFill>
                <a:latin typeface="Verdana" pitchFamily="34" charset="0"/>
              </a:rPr>
              <a:t>Research question</a:t>
            </a:r>
          </a:p>
          <a:p>
            <a:pPr>
              <a:spcBef>
                <a:spcPct val="50000"/>
              </a:spcBef>
            </a:pPr>
            <a:r>
              <a:rPr lang="en-US" altLang="en-US" sz="2400" dirty="0">
                <a:latin typeface="Verdana" pitchFamily="34" charset="0"/>
              </a:rPr>
              <a:t>“What is the relationship between mutual funds´ investment style consistency and the future risk-adjusted performance before and after the financial crisis?” </a:t>
            </a:r>
          </a:p>
        </p:txBody>
      </p:sp>
      <p:sp>
        <p:nvSpPr>
          <p:cNvPr id="27" name="Text Box 56"/>
          <p:cNvSpPr txBox="1">
            <a:spLocks noChangeArrowheads="1"/>
          </p:cNvSpPr>
          <p:nvPr/>
        </p:nvSpPr>
        <p:spPr bwMode="auto">
          <a:xfrm>
            <a:off x="11012488" y="9577115"/>
            <a:ext cx="4222750"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fontAlgn="auto" hangingPunct="1">
              <a:spcBef>
                <a:spcPct val="50000"/>
              </a:spcBef>
              <a:spcAft>
                <a:spcPts val="0"/>
              </a:spcAft>
              <a:defRPr/>
            </a:pPr>
            <a:r>
              <a:rPr lang="en-US" altLang="nl-NL" sz="2000" i="1" kern="0" dirty="0" smtClean="0">
                <a:solidFill>
                  <a:srgbClr val="000000"/>
                </a:solidFill>
              </a:rPr>
              <a:t>Table 1: Percentage of inconsistent mutual funds (2003-2008)</a:t>
            </a:r>
            <a:endParaRPr lang="en-US" altLang="nl-NL" sz="2000" kern="0" dirty="0" smtClean="0">
              <a:solidFill>
                <a:srgbClr val="000000"/>
              </a:solidFill>
            </a:endParaRPr>
          </a:p>
        </p:txBody>
      </p:sp>
      <p:sp>
        <p:nvSpPr>
          <p:cNvPr id="29" name="Text Box 56"/>
          <p:cNvSpPr txBox="1">
            <a:spLocks noChangeArrowheads="1"/>
          </p:cNvSpPr>
          <p:nvPr/>
        </p:nvSpPr>
        <p:spPr bwMode="auto">
          <a:xfrm>
            <a:off x="15517936" y="9577115"/>
            <a:ext cx="4224338" cy="70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fontAlgn="auto" hangingPunct="1">
              <a:spcBef>
                <a:spcPct val="50000"/>
              </a:spcBef>
              <a:spcAft>
                <a:spcPts val="0"/>
              </a:spcAft>
              <a:defRPr/>
            </a:pPr>
            <a:r>
              <a:rPr lang="en-US" altLang="nl-NL" sz="2000" i="1" kern="0" dirty="0" smtClean="0">
                <a:solidFill>
                  <a:srgbClr val="000000"/>
                </a:solidFill>
              </a:rPr>
              <a:t>Table 1: Percentage of inconsistent mutual funds (2008-2015)</a:t>
            </a:r>
            <a:endParaRPr lang="en-US" altLang="nl-NL" sz="2000" kern="0" dirty="0" smtClean="0">
              <a:solidFill>
                <a:srgbClr val="000000"/>
              </a:solidFill>
            </a:endParaRPr>
          </a:p>
        </p:txBody>
      </p:sp>
      <p:cxnSp>
        <p:nvCxnSpPr>
          <p:cNvPr id="4" name="Straight Arrow Connector 3"/>
          <p:cNvCxnSpPr/>
          <p:nvPr/>
        </p:nvCxnSpPr>
        <p:spPr bwMode="auto">
          <a:xfrm flipV="1">
            <a:off x="11630025" y="13477900"/>
            <a:ext cx="0" cy="1800225"/>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bwMode="auto">
          <a:xfrm>
            <a:off x="11630025" y="15278125"/>
            <a:ext cx="1800225" cy="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30" name="Curved Connector 29"/>
          <p:cNvCxnSpPr/>
          <p:nvPr/>
        </p:nvCxnSpPr>
        <p:spPr bwMode="auto">
          <a:xfrm rot="2820000" flipH="1">
            <a:off x="12032456" y="14005744"/>
            <a:ext cx="1081087" cy="1079500"/>
          </a:xfrm>
          <a:prstGeom prst="curvedConnector2">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2075" name="TextBox 30"/>
          <p:cNvSpPr txBox="1">
            <a:spLocks noChangeArrowheads="1"/>
          </p:cNvSpPr>
          <p:nvPr/>
        </p:nvSpPr>
        <p:spPr bwMode="auto">
          <a:xfrm>
            <a:off x="11604625" y="15349562"/>
            <a:ext cx="5286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1200" b="1"/>
              <a:t>1. Q</a:t>
            </a:r>
            <a:endParaRPr lang="en-US" altLang="en-US" sz="1200" b="1"/>
          </a:p>
        </p:txBody>
      </p:sp>
      <p:sp>
        <p:nvSpPr>
          <p:cNvPr id="2076" name="TextBox 57"/>
          <p:cNvSpPr txBox="1">
            <a:spLocks noChangeArrowheads="1"/>
          </p:cNvSpPr>
          <p:nvPr/>
        </p:nvSpPr>
        <p:spPr bwMode="auto">
          <a:xfrm>
            <a:off x="12265025" y="15349562"/>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1200" b="1"/>
              <a:t>3. Q</a:t>
            </a:r>
            <a:endParaRPr lang="en-US" altLang="en-US" sz="1200" b="1"/>
          </a:p>
        </p:txBody>
      </p:sp>
      <p:sp>
        <p:nvSpPr>
          <p:cNvPr id="2077" name="TextBox 58"/>
          <p:cNvSpPr txBox="1">
            <a:spLocks noChangeArrowheads="1"/>
          </p:cNvSpPr>
          <p:nvPr/>
        </p:nvSpPr>
        <p:spPr bwMode="auto">
          <a:xfrm>
            <a:off x="12900025" y="15349562"/>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1200" b="1"/>
              <a:t>5. Q</a:t>
            </a:r>
            <a:endParaRPr lang="en-US" altLang="en-US" sz="1200" b="1"/>
          </a:p>
        </p:txBody>
      </p:sp>
      <p:cxnSp>
        <p:nvCxnSpPr>
          <p:cNvPr id="60" name="Straight Arrow Connector 59"/>
          <p:cNvCxnSpPr/>
          <p:nvPr/>
        </p:nvCxnSpPr>
        <p:spPr bwMode="auto">
          <a:xfrm flipV="1">
            <a:off x="11688763" y="16646251"/>
            <a:ext cx="0" cy="1800225"/>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61" name="Straight Arrow Connector 60"/>
          <p:cNvCxnSpPr/>
          <p:nvPr/>
        </p:nvCxnSpPr>
        <p:spPr bwMode="auto">
          <a:xfrm>
            <a:off x="11688763" y="18446476"/>
            <a:ext cx="1800225" cy="0"/>
          </a:xfrm>
          <a:prstGeom prst="straightConnector1">
            <a:avLst/>
          </a:prstGeom>
          <a:ln>
            <a:headEnd type="none" w="med" len="med"/>
            <a:tailEnd type="arrow"/>
          </a:ln>
          <a:extLst/>
        </p:spPr>
        <p:style>
          <a:lnRef idx="2">
            <a:schemeClr val="dk1"/>
          </a:lnRef>
          <a:fillRef idx="0">
            <a:schemeClr val="dk1"/>
          </a:fillRef>
          <a:effectRef idx="1">
            <a:schemeClr val="dk1"/>
          </a:effectRef>
          <a:fontRef idx="minor">
            <a:schemeClr val="tx1"/>
          </a:fontRef>
        </p:style>
      </p:cxnSp>
      <p:cxnSp>
        <p:nvCxnSpPr>
          <p:cNvPr id="62" name="Curved Connector 61"/>
          <p:cNvCxnSpPr/>
          <p:nvPr/>
        </p:nvCxnSpPr>
        <p:spPr bwMode="auto">
          <a:xfrm rot="13620000" flipH="1">
            <a:off x="12091988" y="16870089"/>
            <a:ext cx="1079500" cy="1079500"/>
          </a:xfrm>
          <a:prstGeom prst="curvedConnector2">
            <a:avLst/>
          </a:prstGeom>
          <a:ln>
            <a:headEnd type="none" w="med" len="med"/>
            <a:tailEnd type="none" w="med" len="med"/>
          </a:ln>
          <a:extLst/>
        </p:spPr>
        <p:style>
          <a:lnRef idx="2">
            <a:schemeClr val="dk1"/>
          </a:lnRef>
          <a:fillRef idx="0">
            <a:schemeClr val="dk1"/>
          </a:fillRef>
          <a:effectRef idx="1">
            <a:schemeClr val="dk1"/>
          </a:effectRef>
          <a:fontRef idx="minor">
            <a:schemeClr val="tx1"/>
          </a:fontRef>
        </p:style>
      </p:cxnSp>
      <p:sp>
        <p:nvSpPr>
          <p:cNvPr id="2081" name="TextBox 62"/>
          <p:cNvSpPr txBox="1">
            <a:spLocks noChangeArrowheads="1"/>
          </p:cNvSpPr>
          <p:nvPr/>
        </p:nvSpPr>
        <p:spPr bwMode="auto">
          <a:xfrm>
            <a:off x="11663363" y="18517914"/>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1200" b="1"/>
              <a:t>1. Q</a:t>
            </a:r>
            <a:endParaRPr lang="en-US" altLang="en-US" sz="1200" b="1"/>
          </a:p>
        </p:txBody>
      </p:sp>
      <p:sp>
        <p:nvSpPr>
          <p:cNvPr id="2082" name="TextBox 63"/>
          <p:cNvSpPr txBox="1">
            <a:spLocks noChangeArrowheads="1"/>
          </p:cNvSpPr>
          <p:nvPr/>
        </p:nvSpPr>
        <p:spPr bwMode="auto">
          <a:xfrm>
            <a:off x="12323763" y="18517914"/>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1200" b="1"/>
              <a:t>3. Q</a:t>
            </a:r>
            <a:endParaRPr lang="en-US" altLang="en-US" sz="1200" b="1"/>
          </a:p>
        </p:txBody>
      </p:sp>
      <p:sp>
        <p:nvSpPr>
          <p:cNvPr id="2083" name="TextBox 64"/>
          <p:cNvSpPr txBox="1">
            <a:spLocks noChangeArrowheads="1"/>
          </p:cNvSpPr>
          <p:nvPr/>
        </p:nvSpPr>
        <p:spPr bwMode="auto">
          <a:xfrm>
            <a:off x="12958763" y="18517914"/>
            <a:ext cx="530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e-DE" altLang="en-US" sz="1200" b="1"/>
              <a:t>5. Q</a:t>
            </a:r>
            <a:endParaRPr lang="en-US" altLang="en-US" sz="1200" b="1"/>
          </a:p>
        </p:txBody>
      </p:sp>
      <p:pic>
        <p:nvPicPr>
          <p:cNvPr id="2084" name="Picture 47"/>
          <p:cNvPicPr>
            <a:picLocks noChangeAspect="1" noChangeArrowheads="1"/>
          </p:cNvPicPr>
          <p:nvPr/>
        </p:nvPicPr>
        <p:blipFill>
          <a:blip r:embed="rId4">
            <a:extLst>
              <a:ext uri="{28A0092B-C50C-407E-A947-70E740481C1C}">
                <a14:useLocalDpi xmlns:a14="http://schemas.microsoft.com/office/drawing/2010/main" val="0"/>
              </a:ext>
            </a:extLst>
          </a:blip>
          <a:srcRect l="37244" t="34045" r="20930" b="25127"/>
          <a:stretch>
            <a:fillRect/>
          </a:stretch>
        </p:blipFill>
        <p:spPr bwMode="auto">
          <a:xfrm>
            <a:off x="11125197" y="7205190"/>
            <a:ext cx="4128966" cy="22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85" name="Picture 48"/>
          <p:cNvPicPr>
            <a:picLocks noChangeAspect="1" noChangeArrowheads="1"/>
          </p:cNvPicPr>
          <p:nvPr/>
        </p:nvPicPr>
        <p:blipFill>
          <a:blip r:embed="rId5">
            <a:extLst>
              <a:ext uri="{28A0092B-C50C-407E-A947-70E740481C1C}">
                <a14:useLocalDpi xmlns:a14="http://schemas.microsoft.com/office/drawing/2010/main" val="0"/>
              </a:ext>
            </a:extLst>
          </a:blip>
          <a:srcRect l="37396" t="34084" r="20897" b="25394"/>
          <a:stretch>
            <a:fillRect/>
          </a:stretch>
        </p:blipFill>
        <p:spPr bwMode="auto">
          <a:xfrm>
            <a:off x="15589944" y="7205191"/>
            <a:ext cx="4146512" cy="226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9" name="Text Box 15"/>
              <p:cNvSpPr txBox="1">
                <a:spLocks noChangeArrowheads="1"/>
              </p:cNvSpPr>
              <p:nvPr/>
            </p:nvSpPr>
            <p:spPr bwMode="auto">
              <a:xfrm>
                <a:off x="1454150" y="6048375"/>
                <a:ext cx="8534400" cy="13176543"/>
              </a:xfrm>
              <a:prstGeom prst="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lIns="64630" tIns="32315" rIns="64630" bIns="32315">
                <a:spAutoFit/>
              </a:bodyPr>
              <a:lstStyle>
                <a:lvl1pPr>
                  <a:defRPr sz="1700">
                    <a:solidFill>
                      <a:schemeClr val="tx1"/>
                    </a:solidFill>
                    <a:latin typeface="Arial" panose="020B0604020202020204" pitchFamily="34" charset="0"/>
                    <a:ea typeface="ＭＳ Ｐゴシック" panose="020B0600070205080204" pitchFamily="34" charset="-128"/>
                  </a:defRPr>
                </a:lvl1pPr>
                <a:lvl2pPr marL="742950" indent="-285750">
                  <a:defRPr sz="1700">
                    <a:solidFill>
                      <a:schemeClr val="tx1"/>
                    </a:solidFill>
                    <a:latin typeface="Arial" panose="020B0604020202020204" pitchFamily="34" charset="0"/>
                    <a:ea typeface="ＭＳ Ｐゴシック" panose="020B0600070205080204" pitchFamily="34" charset="-128"/>
                  </a:defRPr>
                </a:lvl2pPr>
                <a:lvl3pPr marL="1143000" indent="-228600">
                  <a:defRPr sz="1700">
                    <a:solidFill>
                      <a:schemeClr val="tx1"/>
                    </a:solidFill>
                    <a:latin typeface="Arial" panose="020B0604020202020204" pitchFamily="34" charset="0"/>
                    <a:ea typeface="ＭＳ Ｐゴシック" panose="020B0600070205080204" pitchFamily="34" charset="-128"/>
                  </a:defRPr>
                </a:lvl3pPr>
                <a:lvl4pPr marL="1600200" indent="-228600">
                  <a:defRPr sz="1700">
                    <a:solidFill>
                      <a:schemeClr val="tx1"/>
                    </a:solidFill>
                    <a:latin typeface="Arial" panose="020B0604020202020204" pitchFamily="34" charset="0"/>
                    <a:ea typeface="ＭＳ Ｐゴシック" panose="020B0600070205080204" pitchFamily="34" charset="-128"/>
                  </a:defRPr>
                </a:lvl4pPr>
                <a:lvl5pPr marL="2057400" indent="-228600">
                  <a:defRPr sz="17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ＭＳ Ｐゴシック" panose="020B0600070205080204" pitchFamily="34" charset="-128"/>
                  </a:defRPr>
                </a:lvl9pPr>
              </a:lstStyle>
              <a:p>
                <a:pPr>
                  <a:spcBef>
                    <a:spcPct val="50000"/>
                  </a:spcBef>
                  <a:defRPr/>
                </a:pPr>
                <a:r>
                  <a:rPr lang="en-US" altLang="en-US" sz="2400" b="1" dirty="0" smtClean="0">
                    <a:solidFill>
                      <a:srgbClr val="E56A2D"/>
                    </a:solidFill>
                    <a:latin typeface="Verdana" panose="020B0604030504040204" pitchFamily="34" charset="0"/>
                  </a:rPr>
                  <a:t>Introduction</a:t>
                </a:r>
              </a:p>
              <a:p>
                <a:pPr>
                  <a:spcBef>
                    <a:spcPct val="50000"/>
                  </a:spcBef>
                  <a:defRPr/>
                </a:pPr>
                <a:r>
                  <a:rPr lang="en-US" altLang="en-US" sz="2400" dirty="0">
                    <a:latin typeface="Verdana" panose="020B0604030504040204" pitchFamily="34" charset="0"/>
                  </a:rPr>
                  <a:t>“Investment style matters, and it matters a lot.”</a:t>
                </a:r>
              </a:p>
              <a:p>
                <a:pPr>
                  <a:spcBef>
                    <a:spcPct val="50000"/>
                  </a:spcBef>
                  <a:defRPr/>
                </a:pPr>
                <a:r>
                  <a:rPr lang="en-US" altLang="en-US" sz="2400" dirty="0">
                    <a:latin typeface="Verdana" panose="020B0604030504040204" pitchFamily="34" charset="0"/>
                  </a:rPr>
                  <a:t>(Brown, 2015)</a:t>
                </a:r>
              </a:p>
              <a:p>
                <a:pPr algn="just">
                  <a:spcBef>
                    <a:spcPct val="50000"/>
                  </a:spcBef>
                  <a:defRPr/>
                </a:pPr>
                <a:r>
                  <a:rPr lang="en-US" altLang="en-US" sz="2400" dirty="0">
                    <a:latin typeface="Verdana" panose="020B0604030504040204" pitchFamily="34" charset="0"/>
                  </a:rPr>
                  <a:t>People entrust their money to fund managers to achieve better investment returns than they could do with their own resources. Generally, investors want their trustees to follow the promised investment style in order to manage the risk and return profile of their own aggregate portfolio. But can they also benefit from fund managers engaging in style drifts if those consider it as appropriate with their </a:t>
                </a:r>
                <a:r>
                  <a:rPr lang="en-US" altLang="en-US" sz="2400" dirty="0" smtClean="0">
                    <a:latin typeface="Verdana" panose="020B0604030504040204" pitchFamily="34" charset="0"/>
                  </a:rPr>
                  <a:t>profound market knowledge?</a:t>
                </a:r>
                <a:endParaRPr lang="en-US" altLang="en-US" sz="2400" dirty="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dirty="0" smtClean="0">
                  <a:latin typeface="Verdana" panose="020B0604030504040204" pitchFamily="34" charset="0"/>
                </a:endParaRPr>
              </a:p>
              <a:p>
                <a:pPr>
                  <a:spcBef>
                    <a:spcPct val="50000"/>
                  </a:spcBef>
                  <a:defRPr/>
                </a:pPr>
                <a:endParaRPr lang="en-US" altLang="en-US" sz="2400" b="1" dirty="0" smtClean="0">
                  <a:latin typeface="Verdana" panose="020B0604030504040204" pitchFamily="34" charset="0"/>
                </a:endParaRPr>
              </a:p>
              <a:p>
                <a:pPr>
                  <a:spcBef>
                    <a:spcPct val="50000"/>
                  </a:spcBef>
                  <a:defRPr/>
                </a:pPr>
                <a:r>
                  <a:rPr lang="en-US" altLang="en-US" sz="2400" b="1" dirty="0" smtClean="0">
                    <a:latin typeface="Verdana" panose="020B0604030504040204" pitchFamily="34" charset="0"/>
                  </a:rPr>
                  <a:t>Potential relationship of style consistency and fund performance:</a:t>
                </a:r>
              </a:p>
              <a:p>
                <a:pPr>
                  <a:spcBef>
                    <a:spcPct val="50000"/>
                  </a:spcBef>
                  <a:defRPr/>
                </a:pPr>
                <a14:m>
                  <m:oMath xmlns:m="http://schemas.openxmlformats.org/officeDocument/2006/math">
                    <m:r>
                      <a:rPr lang="de-DE" altLang="en-US" sz="2400" b="0" i="1" smtClean="0">
                        <a:latin typeface="Cambria Math"/>
                      </a:rPr>
                      <m:t>+</m:t>
                    </m:r>
                  </m:oMath>
                </a14:m>
                <a:r>
                  <a:rPr lang="en-US" altLang="en-US" sz="2400" dirty="0" smtClean="0">
                    <a:latin typeface="Verdana" panose="020B0604030504040204" pitchFamily="34" charset="0"/>
                  </a:rPr>
                  <a:t> Fewer transaction costs</a:t>
                </a:r>
              </a:p>
              <a:p>
                <a:pPr>
                  <a:spcBef>
                    <a:spcPct val="50000"/>
                  </a:spcBef>
                  <a:defRPr/>
                </a:pPr>
                <a14:m>
                  <m:oMath xmlns:m="http://schemas.openxmlformats.org/officeDocument/2006/math">
                    <m:r>
                      <a:rPr lang="de-DE" altLang="en-US" sz="2400" i="1">
                        <a:latin typeface="Cambria Math"/>
                      </a:rPr>
                      <m:t>+</m:t>
                    </m:r>
                  </m:oMath>
                </a14:m>
                <a:r>
                  <a:rPr lang="en-US" altLang="en-US" sz="2400" dirty="0" smtClean="0">
                    <a:latin typeface="Verdana" panose="020B0604030504040204" pitchFamily="34" charset="0"/>
                  </a:rPr>
                  <a:t> Less likelihood of asset misallocation</a:t>
                </a:r>
              </a:p>
              <a:p>
                <a:pPr>
                  <a:spcBef>
                    <a:spcPct val="50000"/>
                  </a:spcBef>
                  <a:defRPr/>
                </a:pPr>
                <a14:m>
                  <m:oMath xmlns:m="http://schemas.openxmlformats.org/officeDocument/2006/math">
                    <m:r>
                      <a:rPr lang="de-DE" altLang="en-US" sz="2400" b="0" i="1" smtClean="0">
                        <a:latin typeface="Cambria Math"/>
                      </a:rPr>
                      <m:t>−</m:t>
                    </m:r>
                  </m:oMath>
                </a14:m>
                <a:r>
                  <a:rPr lang="en-US" altLang="en-US" sz="2400" dirty="0" smtClean="0">
                    <a:latin typeface="Verdana" panose="020B0604030504040204" pitchFamily="34" charset="0"/>
                  </a:rPr>
                  <a:t> Neglecting upside potential of timey style-rotations</a:t>
                </a:r>
              </a:p>
            </p:txBody>
          </p:sp>
        </mc:Choice>
        <mc:Fallback xmlns="">
          <p:sp>
            <p:nvSpPr>
              <p:cNvPr id="39" name="Text Box 15"/>
              <p:cNvSpPr txBox="1">
                <a:spLocks noRot="1" noChangeAspect="1" noMove="1" noResize="1" noEditPoints="1" noAdjustHandles="1" noChangeArrowheads="1" noChangeShapeType="1" noTextEdit="1"/>
              </p:cNvSpPr>
              <p:nvPr/>
            </p:nvSpPr>
            <p:spPr bwMode="auto">
              <a:xfrm>
                <a:off x="1454150" y="6048375"/>
                <a:ext cx="8534400" cy="13176543"/>
              </a:xfrm>
              <a:prstGeom prst="rect">
                <a:avLst/>
              </a:prstGeom>
              <a:blipFill rotWithShape="1">
                <a:blip r:embed="rId6"/>
                <a:stretch>
                  <a:fillRect l="-1429" t="-463" r="-1429" b="-139"/>
                </a:stretch>
              </a:blip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noFill/>
                  </a:rPr>
                  <a:t> </a:t>
                </a:r>
              </a:p>
            </p:txBody>
          </p:sp>
        </mc:Fallback>
      </mc:AlternateContent>
      <p:sp>
        <p:nvSpPr>
          <p:cNvPr id="2068" name="Text Box 56"/>
          <p:cNvSpPr txBox="1">
            <a:spLocks noChangeArrowheads="1"/>
          </p:cNvSpPr>
          <p:nvPr/>
        </p:nvSpPr>
        <p:spPr bwMode="auto">
          <a:xfrm>
            <a:off x="1561531" y="11240913"/>
            <a:ext cx="7156450"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1700">
                <a:solidFill>
                  <a:schemeClr val="tx1"/>
                </a:solidFill>
                <a:latin typeface="Arial" charset="0"/>
                <a:ea typeface="ＭＳ Ｐゴシック" pitchFamily="1" charset="-128"/>
              </a:defRPr>
            </a:lvl1pPr>
            <a:lvl2pPr marL="742950" indent="-285750">
              <a:defRPr sz="1700">
                <a:solidFill>
                  <a:schemeClr val="tx1"/>
                </a:solidFill>
                <a:latin typeface="Arial" charset="0"/>
                <a:ea typeface="ＭＳ Ｐゴシック" pitchFamily="1" charset="-128"/>
              </a:defRPr>
            </a:lvl2pPr>
            <a:lvl3pPr marL="1143000" indent="-228600">
              <a:defRPr sz="1700">
                <a:solidFill>
                  <a:schemeClr val="tx1"/>
                </a:solidFill>
                <a:latin typeface="Arial" charset="0"/>
                <a:ea typeface="ＭＳ Ｐゴシック" pitchFamily="1" charset="-128"/>
              </a:defRPr>
            </a:lvl3pPr>
            <a:lvl4pPr marL="1600200" indent="-228600">
              <a:defRPr sz="1700">
                <a:solidFill>
                  <a:schemeClr val="tx1"/>
                </a:solidFill>
                <a:latin typeface="Arial" charset="0"/>
                <a:ea typeface="ＭＳ Ｐゴシック" pitchFamily="1" charset="-128"/>
              </a:defRPr>
            </a:lvl4pPr>
            <a:lvl5pPr marL="2057400" indent="-228600">
              <a:defRPr sz="17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17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17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17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1700">
                <a:solidFill>
                  <a:schemeClr val="tx1"/>
                </a:solidFill>
                <a:latin typeface="Arial" charset="0"/>
                <a:ea typeface="ＭＳ Ｐゴシック" pitchFamily="1" charset="-128"/>
              </a:defRPr>
            </a:lvl9pPr>
          </a:lstStyle>
          <a:p>
            <a:pPr>
              <a:spcBef>
                <a:spcPct val="50000"/>
              </a:spcBef>
            </a:pPr>
            <a:r>
              <a:rPr lang="en-US" altLang="nl-NL" sz="2400" i="1" dirty="0"/>
              <a:t>Figure 1: </a:t>
            </a:r>
            <a:r>
              <a:rPr lang="en-US" altLang="nl-NL" sz="2400" i="1" dirty="0" err="1"/>
              <a:t>Heatmap</a:t>
            </a:r>
            <a:r>
              <a:rPr lang="en-US" altLang="nl-NL" sz="2400" i="1" dirty="0"/>
              <a:t> of style-specific Russell indices</a:t>
            </a:r>
            <a:endParaRPr lang="en-US" altLang="nl-NL" sz="2400" dirty="0"/>
          </a:p>
        </p:txBody>
      </p:sp>
      <p:pic>
        <p:nvPicPr>
          <p:cNvPr id="2070" name="Picture 27"/>
          <p:cNvPicPr>
            <a:picLocks noChangeAspect="1" noChangeArrowheads="1"/>
          </p:cNvPicPr>
          <p:nvPr/>
        </p:nvPicPr>
        <p:blipFill>
          <a:blip r:embed="rId7">
            <a:extLst>
              <a:ext uri="{28A0092B-C50C-407E-A947-70E740481C1C}">
                <a14:useLocalDpi xmlns:a14="http://schemas.microsoft.com/office/drawing/2010/main" val="0"/>
              </a:ext>
            </a:extLst>
          </a:blip>
          <a:srcRect l="33420" t="28529" r="17609" b="20589"/>
          <a:stretch>
            <a:fillRect/>
          </a:stretch>
        </p:blipFill>
        <p:spPr bwMode="auto">
          <a:xfrm>
            <a:off x="1404368" y="11666363"/>
            <a:ext cx="8072438"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2983</TotalTime>
  <Words>591</Words>
  <Application>Microsoft Office PowerPoint</Application>
  <PresentationFormat>Custom</PresentationFormat>
  <Paragraphs>72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Blank Presentation</vt:lpstr>
      <vt:lpstr>PowerPoint Presentation</vt:lpstr>
    </vt:vector>
  </TitlesOfParts>
  <Company>peggy bisschoff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peggy bisschoff</dc:creator>
  <cp:lastModifiedBy>Justus Loick</cp:lastModifiedBy>
  <cp:revision>66</cp:revision>
  <cp:lastPrinted>2016-05-18T13:00:50Z</cp:lastPrinted>
  <dcterms:created xsi:type="dcterms:W3CDTF">2008-06-12T11:35:00Z</dcterms:created>
  <dcterms:modified xsi:type="dcterms:W3CDTF">2017-02-12T10:29:49Z</dcterms:modified>
</cp:coreProperties>
</file>